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9" r:id="rId3"/>
    <p:sldId id="261" r:id="rId4"/>
    <p:sldId id="258" r:id="rId5"/>
    <p:sldId id="259" r:id="rId6"/>
    <p:sldId id="260" r:id="rId7"/>
    <p:sldId id="262" r:id="rId8"/>
    <p:sldId id="284" r:id="rId9"/>
    <p:sldId id="270" r:id="rId10"/>
    <p:sldId id="263" r:id="rId11"/>
    <p:sldId id="264" r:id="rId12"/>
    <p:sldId id="299" r:id="rId13"/>
    <p:sldId id="300" r:id="rId14"/>
    <p:sldId id="301" r:id="rId15"/>
    <p:sldId id="277" r:id="rId16"/>
    <p:sldId id="276" r:id="rId17"/>
    <p:sldId id="275" r:id="rId18"/>
    <p:sldId id="266" r:id="rId19"/>
    <p:sldId id="267" r:id="rId20"/>
    <p:sldId id="280" r:id="rId21"/>
    <p:sldId id="271" r:id="rId22"/>
    <p:sldId id="272" r:id="rId23"/>
    <p:sldId id="281" r:id="rId24"/>
    <p:sldId id="282" r:id="rId25"/>
    <p:sldId id="291" r:id="rId26"/>
    <p:sldId id="293" r:id="rId27"/>
    <p:sldId id="294" r:id="rId28"/>
    <p:sldId id="273" r:id="rId29"/>
    <p:sldId id="289" r:id="rId30"/>
    <p:sldId id="296" r:id="rId31"/>
    <p:sldId id="295" r:id="rId32"/>
    <p:sldId id="274" r:id="rId33"/>
    <p:sldId id="285" r:id="rId34"/>
    <p:sldId id="297" r:id="rId35"/>
    <p:sldId id="298" r:id="rId36"/>
    <p:sldId id="286" r:id="rId37"/>
    <p:sldId id="287" r:id="rId38"/>
    <p:sldId id="268"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9" autoAdjust="0"/>
    <p:restoredTop sz="94660"/>
  </p:normalViewPr>
  <p:slideViewPr>
    <p:cSldViewPr snapToGrid="0">
      <p:cViewPr varScale="1">
        <p:scale>
          <a:sx n="68" d="100"/>
          <a:sy n="68" d="100"/>
        </p:scale>
        <p:origin x="9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0F402-274F-4303-B4B5-9761FBD9EFEC}" type="datetimeFigureOut">
              <a:rPr lang="fr-FR" smtClean="0"/>
              <a:t>31/10/2022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D694A-4091-49D4-AFA3-5154A6A34747}" type="slidenum">
              <a:rPr lang="fr-FR" smtClean="0"/>
              <a:t>‹N°›</a:t>
            </a:fld>
            <a:endParaRPr lang="fr-FR"/>
          </a:p>
        </p:txBody>
      </p:sp>
    </p:spTree>
    <p:extLst>
      <p:ext uri="{BB962C8B-B14F-4D97-AF65-F5344CB8AC3E}">
        <p14:creationId xmlns:p14="http://schemas.microsoft.com/office/powerpoint/2010/main" val="126249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F37BF602-06E2-416F-A0C6-72E3CC2DE1E7}" type="slidenum">
              <a:rPr lang="fr-FR" smtClean="0"/>
              <a:t>25</a:t>
            </a:fld>
            <a:endParaRPr lang="fr-FR"/>
          </a:p>
        </p:txBody>
      </p:sp>
    </p:spTree>
    <p:extLst>
      <p:ext uri="{BB962C8B-B14F-4D97-AF65-F5344CB8AC3E}">
        <p14:creationId xmlns:p14="http://schemas.microsoft.com/office/powerpoint/2010/main" val="365106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a:lnSpc>
                <a:spcPct val="107000"/>
              </a:lnSpc>
              <a:spcAft>
                <a:spcPts val="800"/>
              </a:spcAft>
            </a:pP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Du point de vue de l’organisation des filières d’études, « rien n’est en face des trous » : on fait de l’allemand ou du latin non pas pour apprendre allemand ou latin mais en raison d’effets de stratégie, pour faire des études d’économie il vaut mieux ne pas choisir les sciences économiques et sociales, on fait des études de maths au lycée même si on vise des études supérieures de lettres pour être admis en prépa, on apprend de l’éducation morale et civique au lieu de la pratiquer,…</a:t>
            </a:r>
          </a:p>
          <a:p>
            <a:pPr marL="228600">
              <a:lnSpc>
                <a:spcPct val="107000"/>
              </a:lnSpc>
              <a:spcAft>
                <a:spcPts val="800"/>
              </a:spcAft>
            </a:pPr>
            <a:r>
              <a:rPr lang="fr-FR" sz="1200" dirty="0" smtClean="0">
                <a:effectLst/>
                <a:latin typeface="Times New Roman" panose="02020603050405020304" pitchFamily="18" charset="0"/>
                <a:ea typeface="Calibri" panose="020F0502020204030204" pitchFamily="34" charset="0"/>
                <a:cs typeface="Times New Roman" panose="02020603050405020304" pitchFamily="18" charset="0"/>
              </a:rPr>
              <a:t>Du point de vue des responsables politiques eux-mêmes qui ne parviennent pas à agir efficacement en matière curriculaire Une discipline comme l’EPS, par exemple, qui vise à prendre soin de son corps par une activité physique volontaire, raisonnée et raisonnable, a toujours du mal à se démarquer de la pratique sportive. Une grande confusion sur les mots qui définissent les divers apprentissages (compétences, savoirs, connaissances, culture, culture générale, « éducations à », culture commune, disciplines, spécialités, domaines, socle commun, fondamentaux, etc.), de nombreux conflits entre divers objets enseignés, selon les disciplines et les niveaux d’enseignement, de manque de clarté sur les motifs d’enseigner ceci plutôt que cela, et au bout du compte d’un chaos dont les acteurs enseignants mais aussi élèves, en particulier ceux qui possèdent moins les codes de l'école, se cachent plus ou moins la réalité, car ils sont habitués à « faire avec.</a:t>
            </a:r>
          </a:p>
          <a:p>
            <a:endParaRPr lang="fr-FR" dirty="0" smtClean="0"/>
          </a:p>
          <a:p>
            <a:endParaRPr lang="fr-FR" dirty="0"/>
          </a:p>
        </p:txBody>
      </p:sp>
      <p:sp>
        <p:nvSpPr>
          <p:cNvPr id="4" name="Espace réservé du numéro de diapositive 3"/>
          <p:cNvSpPr>
            <a:spLocks noGrp="1"/>
          </p:cNvSpPr>
          <p:nvPr>
            <p:ph type="sldNum" sz="quarter" idx="5"/>
          </p:nvPr>
        </p:nvSpPr>
        <p:spPr/>
        <p:txBody>
          <a:bodyPr/>
          <a:lstStyle/>
          <a:p>
            <a:pPr rtl="0"/>
            <a:fld id="{F37BF602-06E2-416F-A0C6-72E3CC2DE1E7}" type="slidenum">
              <a:rPr lang="fr-FR" smtClean="0"/>
              <a:t>26</a:t>
            </a:fld>
            <a:endParaRPr lang="fr-FR"/>
          </a:p>
        </p:txBody>
      </p:sp>
    </p:spTree>
    <p:extLst>
      <p:ext uri="{BB962C8B-B14F-4D97-AF65-F5344CB8AC3E}">
        <p14:creationId xmlns:p14="http://schemas.microsoft.com/office/powerpoint/2010/main" val="190142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6FAC43-68F2-AB3D-CB64-0F45D5BAA59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F16C37F-8058-35A0-21A7-E66C679FD4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7CCC9F8-023B-6F96-E699-0CE753C7FE2D}"/>
              </a:ext>
            </a:extLst>
          </p:cNvPr>
          <p:cNvSpPr>
            <a:spLocks noGrp="1"/>
          </p:cNvSpPr>
          <p:nvPr>
            <p:ph type="dt" sz="half" idx="10"/>
          </p:nvPr>
        </p:nvSpPr>
        <p:spPr/>
        <p:txBody>
          <a:bodyPr/>
          <a:lstStyle/>
          <a:p>
            <a:fld id="{74AACCB7-B3DB-4ECA-91E9-77504A68B67D}" type="datetimeFigureOut">
              <a:rPr lang="fr-FR" smtClean="0"/>
              <a:t>31/10/2022</a:t>
            </a:fld>
            <a:endParaRPr lang="fr-FR"/>
          </a:p>
        </p:txBody>
      </p:sp>
      <p:sp>
        <p:nvSpPr>
          <p:cNvPr id="5" name="Espace réservé du pied de page 4">
            <a:extLst>
              <a:ext uri="{FF2B5EF4-FFF2-40B4-BE49-F238E27FC236}">
                <a16:creationId xmlns:a16="http://schemas.microsoft.com/office/drawing/2014/main" id="{CFBDFBF2-B6F1-2FDC-EAEF-171A660D50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03F1B5-60B3-5AAF-2620-CC9F24C9BF64}"/>
              </a:ext>
            </a:extLst>
          </p:cNvPr>
          <p:cNvSpPr>
            <a:spLocks noGrp="1"/>
          </p:cNvSpPr>
          <p:nvPr>
            <p:ph type="sldNum" sz="quarter" idx="12"/>
          </p:nvPr>
        </p:nvSpPr>
        <p:spPr/>
        <p:txBody>
          <a:bodyPr/>
          <a:lstStyle/>
          <a:p>
            <a:fld id="{B3BC80D5-FC9B-40B9-A5FE-8AF50CF5F679}" type="slidenum">
              <a:rPr lang="fr-FR" smtClean="0"/>
              <a:t>‹N°›</a:t>
            </a:fld>
            <a:endParaRPr lang="fr-FR"/>
          </a:p>
        </p:txBody>
      </p:sp>
    </p:spTree>
    <p:extLst>
      <p:ext uri="{BB962C8B-B14F-4D97-AF65-F5344CB8AC3E}">
        <p14:creationId xmlns:p14="http://schemas.microsoft.com/office/powerpoint/2010/main" val="201772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C91E51-8B5B-0F32-A0ED-2E63B1FDFCE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DFFD84F-A774-3200-0EBE-AF42C9F8D3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DBC0FF-9C7F-3791-4624-7E574F616DBD}"/>
              </a:ext>
            </a:extLst>
          </p:cNvPr>
          <p:cNvSpPr>
            <a:spLocks noGrp="1"/>
          </p:cNvSpPr>
          <p:nvPr>
            <p:ph type="dt" sz="half" idx="10"/>
          </p:nvPr>
        </p:nvSpPr>
        <p:spPr/>
        <p:txBody>
          <a:bodyPr/>
          <a:lstStyle/>
          <a:p>
            <a:fld id="{74AACCB7-B3DB-4ECA-91E9-77504A68B67D}" type="datetimeFigureOut">
              <a:rPr lang="fr-FR" smtClean="0"/>
              <a:t>31/10/2022</a:t>
            </a:fld>
            <a:endParaRPr lang="fr-FR"/>
          </a:p>
        </p:txBody>
      </p:sp>
      <p:sp>
        <p:nvSpPr>
          <p:cNvPr id="5" name="Espace réservé du pied de page 4">
            <a:extLst>
              <a:ext uri="{FF2B5EF4-FFF2-40B4-BE49-F238E27FC236}">
                <a16:creationId xmlns:a16="http://schemas.microsoft.com/office/drawing/2014/main" id="{E11D2EAD-7F3C-1F7A-2A99-0C4A8D753A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3B7D63-1B03-4B73-C934-505A884134C0}"/>
              </a:ext>
            </a:extLst>
          </p:cNvPr>
          <p:cNvSpPr>
            <a:spLocks noGrp="1"/>
          </p:cNvSpPr>
          <p:nvPr>
            <p:ph type="sldNum" sz="quarter" idx="12"/>
          </p:nvPr>
        </p:nvSpPr>
        <p:spPr/>
        <p:txBody>
          <a:bodyPr/>
          <a:lstStyle/>
          <a:p>
            <a:fld id="{B3BC80D5-FC9B-40B9-A5FE-8AF50CF5F679}" type="slidenum">
              <a:rPr lang="fr-FR" smtClean="0"/>
              <a:t>‹N°›</a:t>
            </a:fld>
            <a:endParaRPr lang="fr-FR"/>
          </a:p>
        </p:txBody>
      </p:sp>
    </p:spTree>
    <p:extLst>
      <p:ext uri="{BB962C8B-B14F-4D97-AF65-F5344CB8AC3E}">
        <p14:creationId xmlns:p14="http://schemas.microsoft.com/office/powerpoint/2010/main" val="56096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C1F1B5E-B203-A95F-E18A-2173411E6C8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789D02A-D36E-8F3F-7A12-59FBA8062AC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98C24D-48A2-B3D6-80DE-C902978FA288}"/>
              </a:ext>
            </a:extLst>
          </p:cNvPr>
          <p:cNvSpPr>
            <a:spLocks noGrp="1"/>
          </p:cNvSpPr>
          <p:nvPr>
            <p:ph type="dt" sz="half" idx="10"/>
          </p:nvPr>
        </p:nvSpPr>
        <p:spPr/>
        <p:txBody>
          <a:bodyPr/>
          <a:lstStyle/>
          <a:p>
            <a:fld id="{74AACCB7-B3DB-4ECA-91E9-77504A68B67D}" type="datetimeFigureOut">
              <a:rPr lang="fr-FR" smtClean="0"/>
              <a:t>31/10/2022</a:t>
            </a:fld>
            <a:endParaRPr lang="fr-FR"/>
          </a:p>
        </p:txBody>
      </p:sp>
      <p:sp>
        <p:nvSpPr>
          <p:cNvPr id="5" name="Espace réservé du pied de page 4">
            <a:extLst>
              <a:ext uri="{FF2B5EF4-FFF2-40B4-BE49-F238E27FC236}">
                <a16:creationId xmlns:a16="http://schemas.microsoft.com/office/drawing/2014/main" id="{868F49C1-1076-33FE-FC1E-F3CA59FC1F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EDC103-1E23-F63F-51C9-7F90DFB862A2}"/>
              </a:ext>
            </a:extLst>
          </p:cNvPr>
          <p:cNvSpPr>
            <a:spLocks noGrp="1"/>
          </p:cNvSpPr>
          <p:nvPr>
            <p:ph type="sldNum" sz="quarter" idx="12"/>
          </p:nvPr>
        </p:nvSpPr>
        <p:spPr/>
        <p:txBody>
          <a:bodyPr/>
          <a:lstStyle/>
          <a:p>
            <a:fld id="{B3BC80D5-FC9B-40B9-A5FE-8AF50CF5F679}" type="slidenum">
              <a:rPr lang="fr-FR" smtClean="0"/>
              <a:t>‹N°›</a:t>
            </a:fld>
            <a:endParaRPr lang="fr-FR"/>
          </a:p>
        </p:txBody>
      </p:sp>
    </p:spTree>
    <p:extLst>
      <p:ext uri="{BB962C8B-B14F-4D97-AF65-F5344CB8AC3E}">
        <p14:creationId xmlns:p14="http://schemas.microsoft.com/office/powerpoint/2010/main" val="118277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018D7B-3ADA-D073-E1A7-F9695EC4163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55E0C33-1798-4C14-31E1-8B23C7B4FB9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2F14E0-3E8D-2238-4111-24A339F4D8E2}"/>
              </a:ext>
            </a:extLst>
          </p:cNvPr>
          <p:cNvSpPr>
            <a:spLocks noGrp="1"/>
          </p:cNvSpPr>
          <p:nvPr>
            <p:ph type="dt" sz="half" idx="10"/>
          </p:nvPr>
        </p:nvSpPr>
        <p:spPr/>
        <p:txBody>
          <a:bodyPr/>
          <a:lstStyle/>
          <a:p>
            <a:fld id="{74AACCB7-B3DB-4ECA-91E9-77504A68B67D}" type="datetimeFigureOut">
              <a:rPr lang="fr-FR" smtClean="0"/>
              <a:t>31/10/2022</a:t>
            </a:fld>
            <a:endParaRPr lang="fr-FR"/>
          </a:p>
        </p:txBody>
      </p:sp>
      <p:sp>
        <p:nvSpPr>
          <p:cNvPr id="5" name="Espace réservé du pied de page 4">
            <a:extLst>
              <a:ext uri="{FF2B5EF4-FFF2-40B4-BE49-F238E27FC236}">
                <a16:creationId xmlns:a16="http://schemas.microsoft.com/office/drawing/2014/main" id="{D4EF4851-DC4C-0BC5-F244-F42D7C6A53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C8A5FF-B709-2053-9133-37125A61F468}"/>
              </a:ext>
            </a:extLst>
          </p:cNvPr>
          <p:cNvSpPr>
            <a:spLocks noGrp="1"/>
          </p:cNvSpPr>
          <p:nvPr>
            <p:ph type="sldNum" sz="quarter" idx="12"/>
          </p:nvPr>
        </p:nvSpPr>
        <p:spPr/>
        <p:txBody>
          <a:bodyPr/>
          <a:lstStyle/>
          <a:p>
            <a:fld id="{B3BC80D5-FC9B-40B9-A5FE-8AF50CF5F679}" type="slidenum">
              <a:rPr lang="fr-FR" smtClean="0"/>
              <a:t>‹N°›</a:t>
            </a:fld>
            <a:endParaRPr lang="fr-FR"/>
          </a:p>
        </p:txBody>
      </p:sp>
    </p:spTree>
    <p:extLst>
      <p:ext uri="{BB962C8B-B14F-4D97-AF65-F5344CB8AC3E}">
        <p14:creationId xmlns:p14="http://schemas.microsoft.com/office/powerpoint/2010/main" val="204818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19B792-8D68-B1DA-500C-8CE1FA3B91B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B8D880D-1FA9-9270-0891-35D19FE9F5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24E3DF3-78EF-C652-79AB-E1010C5F2062}"/>
              </a:ext>
            </a:extLst>
          </p:cNvPr>
          <p:cNvSpPr>
            <a:spLocks noGrp="1"/>
          </p:cNvSpPr>
          <p:nvPr>
            <p:ph type="dt" sz="half" idx="10"/>
          </p:nvPr>
        </p:nvSpPr>
        <p:spPr/>
        <p:txBody>
          <a:bodyPr/>
          <a:lstStyle/>
          <a:p>
            <a:fld id="{74AACCB7-B3DB-4ECA-91E9-77504A68B67D}" type="datetimeFigureOut">
              <a:rPr lang="fr-FR" smtClean="0"/>
              <a:t>31/10/2022</a:t>
            </a:fld>
            <a:endParaRPr lang="fr-FR"/>
          </a:p>
        </p:txBody>
      </p:sp>
      <p:sp>
        <p:nvSpPr>
          <p:cNvPr id="5" name="Espace réservé du pied de page 4">
            <a:extLst>
              <a:ext uri="{FF2B5EF4-FFF2-40B4-BE49-F238E27FC236}">
                <a16:creationId xmlns:a16="http://schemas.microsoft.com/office/drawing/2014/main" id="{89D83772-1E40-5494-81F7-CF6B4A5D17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D11E37-80EB-05AB-E491-A98AB090A747}"/>
              </a:ext>
            </a:extLst>
          </p:cNvPr>
          <p:cNvSpPr>
            <a:spLocks noGrp="1"/>
          </p:cNvSpPr>
          <p:nvPr>
            <p:ph type="sldNum" sz="quarter" idx="12"/>
          </p:nvPr>
        </p:nvSpPr>
        <p:spPr/>
        <p:txBody>
          <a:bodyPr/>
          <a:lstStyle/>
          <a:p>
            <a:fld id="{B3BC80D5-FC9B-40B9-A5FE-8AF50CF5F679}" type="slidenum">
              <a:rPr lang="fr-FR" smtClean="0"/>
              <a:t>‹N°›</a:t>
            </a:fld>
            <a:endParaRPr lang="fr-FR"/>
          </a:p>
        </p:txBody>
      </p:sp>
    </p:spTree>
    <p:extLst>
      <p:ext uri="{BB962C8B-B14F-4D97-AF65-F5344CB8AC3E}">
        <p14:creationId xmlns:p14="http://schemas.microsoft.com/office/powerpoint/2010/main" val="2593056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4C0F0B-6D19-C2FA-7449-0E280B21A63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353335C-AE0C-08DE-D44B-D2F488F1290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0316945-520A-A0A3-692E-40E192A8F9D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EAE905E-EB85-FA84-1D8B-A3B091B3C17E}"/>
              </a:ext>
            </a:extLst>
          </p:cNvPr>
          <p:cNvSpPr>
            <a:spLocks noGrp="1"/>
          </p:cNvSpPr>
          <p:nvPr>
            <p:ph type="dt" sz="half" idx="10"/>
          </p:nvPr>
        </p:nvSpPr>
        <p:spPr/>
        <p:txBody>
          <a:bodyPr/>
          <a:lstStyle/>
          <a:p>
            <a:fld id="{74AACCB7-B3DB-4ECA-91E9-77504A68B67D}" type="datetimeFigureOut">
              <a:rPr lang="fr-FR" smtClean="0"/>
              <a:t>31/10/2022</a:t>
            </a:fld>
            <a:endParaRPr lang="fr-FR"/>
          </a:p>
        </p:txBody>
      </p:sp>
      <p:sp>
        <p:nvSpPr>
          <p:cNvPr id="6" name="Espace réservé du pied de page 5">
            <a:extLst>
              <a:ext uri="{FF2B5EF4-FFF2-40B4-BE49-F238E27FC236}">
                <a16:creationId xmlns:a16="http://schemas.microsoft.com/office/drawing/2014/main" id="{96327E18-9B69-0FFE-3CA0-93CB9CC95F1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4DAD29B-65CF-5989-ECF7-1F5CB6C78504}"/>
              </a:ext>
            </a:extLst>
          </p:cNvPr>
          <p:cNvSpPr>
            <a:spLocks noGrp="1"/>
          </p:cNvSpPr>
          <p:nvPr>
            <p:ph type="sldNum" sz="quarter" idx="12"/>
          </p:nvPr>
        </p:nvSpPr>
        <p:spPr/>
        <p:txBody>
          <a:bodyPr/>
          <a:lstStyle/>
          <a:p>
            <a:fld id="{B3BC80D5-FC9B-40B9-A5FE-8AF50CF5F679}" type="slidenum">
              <a:rPr lang="fr-FR" smtClean="0"/>
              <a:t>‹N°›</a:t>
            </a:fld>
            <a:endParaRPr lang="fr-FR"/>
          </a:p>
        </p:txBody>
      </p:sp>
    </p:spTree>
    <p:extLst>
      <p:ext uri="{BB962C8B-B14F-4D97-AF65-F5344CB8AC3E}">
        <p14:creationId xmlns:p14="http://schemas.microsoft.com/office/powerpoint/2010/main" val="118533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31C58-0C0A-1C20-71E0-546F71EF181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A703454-8DC9-9D07-D033-6675A82CF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FD5D795-3B9E-8968-026E-6CA4B65B53E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62465C6-7DD9-8CF8-DDA5-6580B429C9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CB00BD6-2B4B-AFA4-42FD-246A56745AB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9869D7F-C5F3-EE66-13CE-D2ADD47C9F43}"/>
              </a:ext>
            </a:extLst>
          </p:cNvPr>
          <p:cNvSpPr>
            <a:spLocks noGrp="1"/>
          </p:cNvSpPr>
          <p:nvPr>
            <p:ph type="dt" sz="half" idx="10"/>
          </p:nvPr>
        </p:nvSpPr>
        <p:spPr/>
        <p:txBody>
          <a:bodyPr/>
          <a:lstStyle/>
          <a:p>
            <a:fld id="{74AACCB7-B3DB-4ECA-91E9-77504A68B67D}" type="datetimeFigureOut">
              <a:rPr lang="fr-FR" smtClean="0"/>
              <a:t>31/10/2022</a:t>
            </a:fld>
            <a:endParaRPr lang="fr-FR"/>
          </a:p>
        </p:txBody>
      </p:sp>
      <p:sp>
        <p:nvSpPr>
          <p:cNvPr id="8" name="Espace réservé du pied de page 7">
            <a:extLst>
              <a:ext uri="{FF2B5EF4-FFF2-40B4-BE49-F238E27FC236}">
                <a16:creationId xmlns:a16="http://schemas.microsoft.com/office/drawing/2014/main" id="{D8481FC8-D922-4F55-9827-B7EA44B4E67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135132B-F918-45F3-E9DC-F0A97FE2D20C}"/>
              </a:ext>
            </a:extLst>
          </p:cNvPr>
          <p:cNvSpPr>
            <a:spLocks noGrp="1"/>
          </p:cNvSpPr>
          <p:nvPr>
            <p:ph type="sldNum" sz="quarter" idx="12"/>
          </p:nvPr>
        </p:nvSpPr>
        <p:spPr/>
        <p:txBody>
          <a:bodyPr/>
          <a:lstStyle/>
          <a:p>
            <a:fld id="{B3BC80D5-FC9B-40B9-A5FE-8AF50CF5F679}" type="slidenum">
              <a:rPr lang="fr-FR" smtClean="0"/>
              <a:t>‹N°›</a:t>
            </a:fld>
            <a:endParaRPr lang="fr-FR"/>
          </a:p>
        </p:txBody>
      </p:sp>
    </p:spTree>
    <p:extLst>
      <p:ext uri="{BB962C8B-B14F-4D97-AF65-F5344CB8AC3E}">
        <p14:creationId xmlns:p14="http://schemas.microsoft.com/office/powerpoint/2010/main" val="24117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161DBD-D4AB-2C57-06F6-C879A9E2C2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64F036A-6539-CAF0-4405-235D1B305FDB}"/>
              </a:ext>
            </a:extLst>
          </p:cNvPr>
          <p:cNvSpPr>
            <a:spLocks noGrp="1"/>
          </p:cNvSpPr>
          <p:nvPr>
            <p:ph type="dt" sz="half" idx="10"/>
          </p:nvPr>
        </p:nvSpPr>
        <p:spPr/>
        <p:txBody>
          <a:bodyPr/>
          <a:lstStyle/>
          <a:p>
            <a:fld id="{74AACCB7-B3DB-4ECA-91E9-77504A68B67D}" type="datetimeFigureOut">
              <a:rPr lang="fr-FR" smtClean="0"/>
              <a:t>31/10/2022</a:t>
            </a:fld>
            <a:endParaRPr lang="fr-FR"/>
          </a:p>
        </p:txBody>
      </p:sp>
      <p:sp>
        <p:nvSpPr>
          <p:cNvPr id="4" name="Espace réservé du pied de page 3">
            <a:extLst>
              <a:ext uri="{FF2B5EF4-FFF2-40B4-BE49-F238E27FC236}">
                <a16:creationId xmlns:a16="http://schemas.microsoft.com/office/drawing/2014/main" id="{FFE4AFB8-82D8-09EF-0817-13DAF7CE9BB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3D7BD0A-DF53-A049-F925-CD376DC0C821}"/>
              </a:ext>
            </a:extLst>
          </p:cNvPr>
          <p:cNvSpPr>
            <a:spLocks noGrp="1"/>
          </p:cNvSpPr>
          <p:nvPr>
            <p:ph type="sldNum" sz="quarter" idx="12"/>
          </p:nvPr>
        </p:nvSpPr>
        <p:spPr/>
        <p:txBody>
          <a:bodyPr/>
          <a:lstStyle/>
          <a:p>
            <a:fld id="{B3BC80D5-FC9B-40B9-A5FE-8AF50CF5F679}" type="slidenum">
              <a:rPr lang="fr-FR" smtClean="0"/>
              <a:t>‹N°›</a:t>
            </a:fld>
            <a:endParaRPr lang="fr-FR"/>
          </a:p>
        </p:txBody>
      </p:sp>
    </p:spTree>
    <p:extLst>
      <p:ext uri="{BB962C8B-B14F-4D97-AF65-F5344CB8AC3E}">
        <p14:creationId xmlns:p14="http://schemas.microsoft.com/office/powerpoint/2010/main" val="255120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660A4D5-C934-57B2-B07B-ABA84B0DFC88}"/>
              </a:ext>
            </a:extLst>
          </p:cNvPr>
          <p:cNvSpPr>
            <a:spLocks noGrp="1"/>
          </p:cNvSpPr>
          <p:nvPr>
            <p:ph type="dt" sz="half" idx="10"/>
          </p:nvPr>
        </p:nvSpPr>
        <p:spPr/>
        <p:txBody>
          <a:bodyPr/>
          <a:lstStyle/>
          <a:p>
            <a:fld id="{74AACCB7-B3DB-4ECA-91E9-77504A68B67D}" type="datetimeFigureOut">
              <a:rPr lang="fr-FR" smtClean="0"/>
              <a:t>31/10/2022</a:t>
            </a:fld>
            <a:endParaRPr lang="fr-FR"/>
          </a:p>
        </p:txBody>
      </p:sp>
      <p:sp>
        <p:nvSpPr>
          <p:cNvPr id="3" name="Espace réservé du pied de page 2">
            <a:extLst>
              <a:ext uri="{FF2B5EF4-FFF2-40B4-BE49-F238E27FC236}">
                <a16:creationId xmlns:a16="http://schemas.microsoft.com/office/drawing/2014/main" id="{CD7B2CA1-F265-B7DE-4D5B-CDA65CD0A52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63F8270-4F8C-645C-AAEC-0486A1853793}"/>
              </a:ext>
            </a:extLst>
          </p:cNvPr>
          <p:cNvSpPr>
            <a:spLocks noGrp="1"/>
          </p:cNvSpPr>
          <p:nvPr>
            <p:ph type="sldNum" sz="quarter" idx="12"/>
          </p:nvPr>
        </p:nvSpPr>
        <p:spPr/>
        <p:txBody>
          <a:bodyPr/>
          <a:lstStyle/>
          <a:p>
            <a:fld id="{B3BC80D5-FC9B-40B9-A5FE-8AF50CF5F679}" type="slidenum">
              <a:rPr lang="fr-FR" smtClean="0"/>
              <a:t>‹N°›</a:t>
            </a:fld>
            <a:endParaRPr lang="fr-FR"/>
          </a:p>
        </p:txBody>
      </p:sp>
    </p:spTree>
    <p:extLst>
      <p:ext uri="{BB962C8B-B14F-4D97-AF65-F5344CB8AC3E}">
        <p14:creationId xmlns:p14="http://schemas.microsoft.com/office/powerpoint/2010/main" val="326136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0E2A6-F115-A1D7-0B6E-A32785EC5C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274BBFC-48EC-20DD-DA79-ADD88DC914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7755A3D-3DEE-1708-54CB-6892852E6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98CD03D-D010-CA87-FEC6-249C36C64EF7}"/>
              </a:ext>
            </a:extLst>
          </p:cNvPr>
          <p:cNvSpPr>
            <a:spLocks noGrp="1"/>
          </p:cNvSpPr>
          <p:nvPr>
            <p:ph type="dt" sz="half" idx="10"/>
          </p:nvPr>
        </p:nvSpPr>
        <p:spPr/>
        <p:txBody>
          <a:bodyPr/>
          <a:lstStyle/>
          <a:p>
            <a:fld id="{74AACCB7-B3DB-4ECA-91E9-77504A68B67D}" type="datetimeFigureOut">
              <a:rPr lang="fr-FR" smtClean="0"/>
              <a:t>31/10/2022</a:t>
            </a:fld>
            <a:endParaRPr lang="fr-FR"/>
          </a:p>
        </p:txBody>
      </p:sp>
      <p:sp>
        <p:nvSpPr>
          <p:cNvPr id="6" name="Espace réservé du pied de page 5">
            <a:extLst>
              <a:ext uri="{FF2B5EF4-FFF2-40B4-BE49-F238E27FC236}">
                <a16:creationId xmlns:a16="http://schemas.microsoft.com/office/drawing/2014/main" id="{91ED9C33-C6A8-9A84-C966-A822CA2785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B58AC60-5E59-B190-B970-2EA235147422}"/>
              </a:ext>
            </a:extLst>
          </p:cNvPr>
          <p:cNvSpPr>
            <a:spLocks noGrp="1"/>
          </p:cNvSpPr>
          <p:nvPr>
            <p:ph type="sldNum" sz="quarter" idx="12"/>
          </p:nvPr>
        </p:nvSpPr>
        <p:spPr/>
        <p:txBody>
          <a:bodyPr/>
          <a:lstStyle/>
          <a:p>
            <a:fld id="{B3BC80D5-FC9B-40B9-A5FE-8AF50CF5F679}" type="slidenum">
              <a:rPr lang="fr-FR" smtClean="0"/>
              <a:t>‹N°›</a:t>
            </a:fld>
            <a:endParaRPr lang="fr-FR"/>
          </a:p>
        </p:txBody>
      </p:sp>
    </p:spTree>
    <p:extLst>
      <p:ext uri="{BB962C8B-B14F-4D97-AF65-F5344CB8AC3E}">
        <p14:creationId xmlns:p14="http://schemas.microsoft.com/office/powerpoint/2010/main" val="188914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6E04B-A31E-C9E0-BE48-0D32B2F419B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744E293-098F-621A-E425-08115E0431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AC0DC22-0136-4650-3406-47B6E87EF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99B933F-3707-B7C3-E4AE-E8BA97060100}"/>
              </a:ext>
            </a:extLst>
          </p:cNvPr>
          <p:cNvSpPr>
            <a:spLocks noGrp="1"/>
          </p:cNvSpPr>
          <p:nvPr>
            <p:ph type="dt" sz="half" idx="10"/>
          </p:nvPr>
        </p:nvSpPr>
        <p:spPr/>
        <p:txBody>
          <a:bodyPr/>
          <a:lstStyle/>
          <a:p>
            <a:fld id="{74AACCB7-B3DB-4ECA-91E9-77504A68B67D}" type="datetimeFigureOut">
              <a:rPr lang="fr-FR" smtClean="0"/>
              <a:t>31/10/2022</a:t>
            </a:fld>
            <a:endParaRPr lang="fr-FR"/>
          </a:p>
        </p:txBody>
      </p:sp>
      <p:sp>
        <p:nvSpPr>
          <p:cNvPr id="6" name="Espace réservé du pied de page 5">
            <a:extLst>
              <a:ext uri="{FF2B5EF4-FFF2-40B4-BE49-F238E27FC236}">
                <a16:creationId xmlns:a16="http://schemas.microsoft.com/office/drawing/2014/main" id="{3FE47390-AA8E-7A45-C292-75290F504D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93B355-B0EA-9C43-8A8E-D1493EBFCA76}"/>
              </a:ext>
            </a:extLst>
          </p:cNvPr>
          <p:cNvSpPr>
            <a:spLocks noGrp="1"/>
          </p:cNvSpPr>
          <p:nvPr>
            <p:ph type="sldNum" sz="quarter" idx="12"/>
          </p:nvPr>
        </p:nvSpPr>
        <p:spPr/>
        <p:txBody>
          <a:bodyPr/>
          <a:lstStyle/>
          <a:p>
            <a:fld id="{B3BC80D5-FC9B-40B9-A5FE-8AF50CF5F679}" type="slidenum">
              <a:rPr lang="fr-FR" smtClean="0"/>
              <a:t>‹N°›</a:t>
            </a:fld>
            <a:endParaRPr lang="fr-FR"/>
          </a:p>
        </p:txBody>
      </p:sp>
    </p:spTree>
    <p:extLst>
      <p:ext uri="{BB962C8B-B14F-4D97-AF65-F5344CB8AC3E}">
        <p14:creationId xmlns:p14="http://schemas.microsoft.com/office/powerpoint/2010/main" val="240040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402E7D0-39EF-C740-2F55-3024E65AA8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79E0831-DC61-BCE2-D055-08A458165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068857-0EFB-2C5E-4DB0-2886E9555D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ACCB7-B3DB-4ECA-91E9-77504A68B67D}" type="datetimeFigureOut">
              <a:rPr lang="fr-FR" smtClean="0"/>
              <a:t>31/10/2022</a:t>
            </a:fld>
            <a:endParaRPr lang="fr-FR"/>
          </a:p>
        </p:txBody>
      </p:sp>
      <p:sp>
        <p:nvSpPr>
          <p:cNvPr id="5" name="Espace réservé du pied de page 4">
            <a:extLst>
              <a:ext uri="{FF2B5EF4-FFF2-40B4-BE49-F238E27FC236}">
                <a16:creationId xmlns:a16="http://schemas.microsoft.com/office/drawing/2014/main" id="{DFD2AD04-29BA-787B-F8E6-A9BE2FA7DF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6A3B205-02A9-D008-53DD-63BC432258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C80D5-FC9B-40B9-A5FE-8AF50CF5F679}" type="slidenum">
              <a:rPr lang="fr-FR" smtClean="0"/>
              <a:t>‹N°›</a:t>
            </a:fld>
            <a:endParaRPr lang="fr-FR"/>
          </a:p>
        </p:txBody>
      </p:sp>
    </p:spTree>
    <p:extLst>
      <p:ext uri="{BB962C8B-B14F-4D97-AF65-F5344CB8AC3E}">
        <p14:creationId xmlns:p14="http://schemas.microsoft.com/office/powerpoint/2010/main" val="2090070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late.fr/story/223170/travail-jeunes-diplomes-generation-y-enquete-et-maintenant-covid-salaires-teletravail-epanouisseme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EED85E-B452-FCEF-91EB-856BFF15B1CB}"/>
              </a:ext>
            </a:extLst>
          </p:cNvPr>
          <p:cNvSpPr>
            <a:spLocks noGrp="1"/>
          </p:cNvSpPr>
          <p:nvPr>
            <p:ph type="ctrTitle"/>
          </p:nvPr>
        </p:nvSpPr>
        <p:spPr>
          <a:xfrm>
            <a:off x="2319782" y="-567273"/>
            <a:ext cx="9133977" cy="2867415"/>
          </a:xfrm>
        </p:spPr>
        <p:txBody>
          <a:bodyPr/>
          <a:lstStyle/>
          <a:p>
            <a:endParaRPr lang="fr-FR" dirty="0"/>
          </a:p>
        </p:txBody>
      </p:sp>
      <p:sp>
        <p:nvSpPr>
          <p:cNvPr id="3" name="Sous-titre 2">
            <a:extLst>
              <a:ext uri="{FF2B5EF4-FFF2-40B4-BE49-F238E27FC236}">
                <a16:creationId xmlns:a16="http://schemas.microsoft.com/office/drawing/2014/main" id="{899CFAA0-06D1-AF3E-D5AA-8BD6D232F10E}"/>
              </a:ext>
            </a:extLst>
          </p:cNvPr>
          <p:cNvSpPr>
            <a:spLocks noGrp="1"/>
          </p:cNvSpPr>
          <p:nvPr>
            <p:ph type="subTitle" idx="1"/>
          </p:nvPr>
        </p:nvSpPr>
        <p:spPr>
          <a:xfrm>
            <a:off x="1524000" y="4003822"/>
            <a:ext cx="9144000" cy="1655762"/>
          </a:xfrm>
        </p:spPr>
        <p:txBody>
          <a:bodyPr>
            <a:normAutofit fontScale="70000" lnSpcReduction="20000"/>
          </a:bodyPr>
          <a:lstStyle/>
          <a:p>
            <a:r>
              <a:rPr lang="fr-FR"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Et si les contenus d’enseignement étaient (aussi) la cause des inégalités scolaires ?</a:t>
            </a:r>
          </a:p>
          <a:p>
            <a:r>
              <a:rPr lang="fr-FR" sz="3200" b="1"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rPr>
              <a:t>Patrick </a:t>
            </a:r>
            <a:r>
              <a:rPr lang="fr-FR" sz="3200" b="1" dirty="0" smtClean="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rPr>
              <a:t>Rayou</a:t>
            </a:r>
          </a:p>
          <a:p>
            <a:r>
              <a:rPr lang="fr-FR" sz="2900" dirty="0" smtClean="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rPr>
              <a:t>Université Paris 8 St Denis</a:t>
            </a:r>
            <a:endParaRPr lang="fr-FR" sz="2900"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endParaRPr>
          </a:p>
          <a:p>
            <a:r>
              <a:rPr lang="fr-FR" sz="2600" dirty="0" smtClean="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17 </a:t>
            </a:r>
            <a:r>
              <a:rPr lang="fr-FR" sz="26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novembre 2022</a:t>
            </a:r>
            <a:endParaRPr lang="fr-FR" sz="2600" dirty="0">
              <a:solidFill>
                <a:schemeClr val="accent1">
                  <a:lumMod val="75000"/>
                </a:schemeClr>
              </a:solidFill>
              <a:effectLst/>
              <a:latin typeface="Times New Roman" panose="02020603050405020304" pitchFamily="18" charset="0"/>
              <a:ea typeface="Calibri" panose="020F0502020204030204" pitchFamily="34" charset="0"/>
              <a:cs typeface="Arial" panose="020B0604020202020204" pitchFamily="34" charset="0"/>
            </a:endParaRPr>
          </a:p>
          <a:p>
            <a:endParaRPr lang="fr-FR" dirty="0"/>
          </a:p>
        </p:txBody>
      </p:sp>
      <p:pic>
        <p:nvPicPr>
          <p:cNvPr id="1026" name="Picture 2" descr="Maison de la pédagogie">
            <a:extLst>
              <a:ext uri="{FF2B5EF4-FFF2-40B4-BE49-F238E27FC236}">
                <a16:creationId xmlns:a16="http://schemas.microsoft.com/office/drawing/2014/main" id="{1F25C941-7EE5-5B8D-B8C5-DA1315BA9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857" y="1034851"/>
            <a:ext cx="10074901" cy="146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361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40594"/>
          </a:xfrm>
        </p:spPr>
        <p:txBody>
          <a:bodyPr/>
          <a:lstStyle/>
          <a:p>
            <a:r>
              <a:rPr lang="fr-FR" sz="1800" dirty="0"/>
              <a:t>Philippe </a:t>
            </a:r>
            <a:r>
              <a:rPr lang="fr-FR" sz="1800" dirty="0" err="1"/>
              <a:t>Champy</a:t>
            </a:r>
            <a:r>
              <a:rPr lang="fr-FR" sz="1800" dirty="0"/>
              <a:t> et Roger-François Gauthier</a:t>
            </a:r>
            <a:r>
              <a:rPr lang="fr-FR" dirty="0"/>
              <a:t/>
            </a:r>
            <a:br>
              <a:rPr lang="fr-FR" dirty="0"/>
            </a:br>
            <a:r>
              <a:rPr lang="fr-FR" sz="3600" i="1" dirty="0"/>
              <a:t>Contre l’école injuste </a:t>
            </a:r>
            <a:r>
              <a:rPr lang="fr-FR" sz="3600" dirty="0"/>
              <a:t>ESF</a:t>
            </a:r>
          </a:p>
        </p:txBody>
      </p:sp>
      <p:sp>
        <p:nvSpPr>
          <p:cNvPr id="3" name="Espace réservé du contenu 2"/>
          <p:cNvSpPr>
            <a:spLocks noGrp="1"/>
          </p:cNvSpPr>
          <p:nvPr>
            <p:ph idx="1"/>
          </p:nvPr>
        </p:nvSpPr>
        <p:spPr>
          <a:xfrm>
            <a:off x="415119" y="1610436"/>
            <a:ext cx="11199125" cy="5247564"/>
          </a:xfrm>
        </p:spPr>
        <p:txBody>
          <a:bodyPr>
            <a:normAutofit/>
          </a:bodyPr>
          <a:lstStyle/>
          <a:p>
            <a:pPr marL="0" indent="0" algn="just">
              <a:buNone/>
            </a:pPr>
            <a:r>
              <a:rPr lang="fr-FR" sz="3200" dirty="0">
                <a:latin typeface="Times New Roman" panose="02020603050405020304" pitchFamily="18" charset="0"/>
                <a:cs typeface="Times New Roman" panose="02020603050405020304" pitchFamily="18" charset="0"/>
              </a:rPr>
              <a:t>«</a:t>
            </a:r>
            <a:r>
              <a:rPr lang="fr-FR" sz="3200" b="1" dirty="0">
                <a:latin typeface="Times New Roman" panose="02020603050405020304" pitchFamily="18" charset="0"/>
                <a:cs typeface="Times New Roman" panose="02020603050405020304" pitchFamily="18" charset="0"/>
              </a:rPr>
              <a:t> </a:t>
            </a:r>
            <a:r>
              <a:rPr lang="fr-FR" sz="3200" b="1" i="1" dirty="0">
                <a:latin typeface="Times New Roman" panose="02020603050405020304" pitchFamily="18" charset="0"/>
                <a:cs typeface="Times New Roman" panose="02020603050405020304" pitchFamily="18" charset="0"/>
              </a:rPr>
              <a:t>Malgré les apparences et les discours, le système éducatif français est devenu relativement indifférent aux savoirs !</a:t>
            </a:r>
            <a:r>
              <a:rPr lang="fr-FR" sz="3200" i="1" dirty="0">
                <a:latin typeface="Times New Roman" panose="02020603050405020304" pitchFamily="18" charset="0"/>
                <a:cs typeface="Times New Roman" panose="02020603050405020304" pitchFamily="18" charset="0"/>
              </a:rPr>
              <a:t> Il privilégie sa fonction de sélection et de classement, sur sa fonction de diffusion à tous des connaissances et des acquis civilisationnels, et cela avec la meilleure des consciences puisqu’il s’agit de placer l’élève dans la filière qui lui convient le mieux. Et là, une fois-là, nul doute que tout est et sera fait pour lui apporter les savoirs qui conviennent : la preuve, ils sont aux programmes, des programmes fixés par l’institution, aussi sacralisés que l’est le « système » dans son ensemble, comme on l’a vu précédemmen</a:t>
            </a:r>
            <a:r>
              <a:rPr lang="fr-FR" sz="3200" dirty="0">
                <a:latin typeface="Times New Roman" panose="02020603050405020304" pitchFamily="18" charset="0"/>
                <a:cs typeface="Times New Roman" panose="02020603050405020304" pitchFamily="18" charset="0"/>
              </a:rPr>
              <a:t>t ».</a:t>
            </a:r>
          </a:p>
        </p:txBody>
      </p:sp>
    </p:spTree>
    <p:extLst>
      <p:ext uri="{BB962C8B-B14F-4D97-AF65-F5344CB8AC3E}">
        <p14:creationId xmlns:p14="http://schemas.microsoft.com/office/powerpoint/2010/main" val="4174953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convictions et 6 approches</a:t>
            </a:r>
            <a:br>
              <a:rPr lang="fr-FR" dirty="0"/>
            </a:br>
            <a:endParaRPr lang="fr-FR" dirty="0"/>
          </a:p>
        </p:txBody>
      </p:sp>
      <p:sp>
        <p:nvSpPr>
          <p:cNvPr id="3" name="Espace réservé du contenu 2"/>
          <p:cNvSpPr>
            <a:spLocks noGrp="1"/>
          </p:cNvSpPr>
          <p:nvPr>
            <p:ph idx="1"/>
          </p:nvPr>
        </p:nvSpPr>
        <p:spPr/>
        <p:txBody>
          <a:bodyPr/>
          <a:lstStyle/>
          <a:p>
            <a:pPr marL="0" indent="0">
              <a:buNone/>
            </a:pPr>
            <a:r>
              <a:rPr lang="fr-FR" sz="3200" dirty="0">
                <a:solidFill>
                  <a:srgbClr val="FF0000"/>
                </a:solidFill>
              </a:rPr>
              <a:t>Conviction 1</a:t>
            </a:r>
          </a:p>
          <a:p>
            <a:pPr marL="0" lvl="0" indent="0" algn="just">
              <a:buNone/>
            </a:pPr>
            <a:r>
              <a:rPr lang="fr-FR" b="1" dirty="0"/>
              <a:t>Ce que les écoles, partout dans le monde, enseignent aux élèves est censé faire sens pour eux et pour les sociétés</a:t>
            </a:r>
            <a:r>
              <a:rPr lang="fr-FR" dirty="0"/>
              <a:t>. Or les politiques scolaires s’en sont bien trop souvent désintéressées au profit des questions de structure et du développement quantitatif dû à l’accroissement des effectifs, laissant notamment se creuser des inégalités entre les apprentissages des élèves, en liaison en particulier avec leur origine sociale.</a:t>
            </a:r>
          </a:p>
          <a:p>
            <a:endParaRPr lang="fr-FR" dirty="0"/>
          </a:p>
        </p:txBody>
      </p:sp>
    </p:spTree>
    <p:extLst>
      <p:ext uri="{BB962C8B-B14F-4D97-AF65-F5344CB8AC3E}">
        <p14:creationId xmlns:p14="http://schemas.microsoft.com/office/powerpoint/2010/main" val="3115646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140118"/>
          </a:xfrm>
        </p:spPr>
        <p:txBody>
          <a:bodyPr>
            <a:normAutofit fontScale="90000"/>
          </a:bodyPr>
          <a:lstStyle/>
          <a:p>
            <a:r>
              <a:rPr lang="fr-FR" sz="2700" b="1" u="sng" dirty="0">
                <a:hlinkClick r:id="rId2"/>
              </a:rPr>
              <a:t>https://www.slate.fr/story/223170/travail-jeunes-diplomes-generation-y-enquete-et-maintenant-covid-salaires-teletravail-epanouissement</a:t>
            </a:r>
            <a:r>
              <a:rPr lang="fr-FR" dirty="0"/>
              <a:t/>
            </a:r>
            <a:br>
              <a:rPr lang="fr-FR" dirty="0"/>
            </a:br>
            <a:endParaRPr lang="fr-FR" dirty="0"/>
          </a:p>
        </p:txBody>
      </p:sp>
      <p:pic>
        <p:nvPicPr>
          <p:cNvPr id="4" name="Espace réservé du contenu 3"/>
          <p:cNvPicPr>
            <a:picLocks noGrp="1"/>
          </p:cNvPicPr>
          <p:nvPr>
            <p:ph idx="1"/>
          </p:nvPr>
        </p:nvPicPr>
        <p:blipFill>
          <a:blip r:embed="rId3"/>
          <a:stretch>
            <a:fillRect/>
          </a:stretch>
        </p:blipFill>
        <p:spPr>
          <a:xfrm>
            <a:off x="1041010" y="1153550"/>
            <a:ext cx="9129932" cy="5176911"/>
          </a:xfrm>
          <a:prstGeom prst="rect">
            <a:avLst/>
          </a:prstGeom>
        </p:spPr>
      </p:pic>
    </p:spTree>
    <p:extLst>
      <p:ext uri="{BB962C8B-B14F-4D97-AF65-F5344CB8AC3E}">
        <p14:creationId xmlns:p14="http://schemas.microsoft.com/office/powerpoint/2010/main" val="497994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6609"/>
            <a:ext cx="10515600" cy="956603"/>
          </a:xfrm>
        </p:spPr>
        <p:txBody>
          <a:bodyPr>
            <a:normAutofit/>
          </a:bodyPr>
          <a:lstStyle/>
          <a:p>
            <a:r>
              <a:rPr lang="fr-FR" sz="2000" b="1" dirty="0"/>
              <a:t>https://</a:t>
            </a:r>
            <a:r>
              <a:rPr lang="fr-FR" sz="2000" b="1" dirty="0" smtClean="0"/>
              <a:t>www.alternatives-economiques.fr/franck-aggeri/jeunes-diplomes-veulent-un-travail-sens/00103432</a:t>
            </a:r>
            <a:endParaRPr lang="fr-FR" sz="2000" dirty="0"/>
          </a:p>
        </p:txBody>
      </p:sp>
      <p:pic>
        <p:nvPicPr>
          <p:cNvPr id="4" name="Espace réservé du contenu 3"/>
          <p:cNvPicPr>
            <a:picLocks noGrp="1"/>
          </p:cNvPicPr>
          <p:nvPr>
            <p:ph idx="1"/>
          </p:nvPr>
        </p:nvPicPr>
        <p:blipFill>
          <a:blip r:embed="rId2"/>
          <a:stretch>
            <a:fillRect/>
          </a:stretch>
        </p:blipFill>
        <p:spPr>
          <a:xfrm>
            <a:off x="838200" y="928469"/>
            <a:ext cx="10401886" cy="5230238"/>
          </a:xfrm>
          <a:prstGeom prst="rect">
            <a:avLst/>
          </a:prstGeom>
        </p:spPr>
      </p:pic>
    </p:spTree>
    <p:extLst>
      <p:ext uri="{BB962C8B-B14F-4D97-AF65-F5344CB8AC3E}">
        <p14:creationId xmlns:p14="http://schemas.microsoft.com/office/powerpoint/2010/main" val="3423184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appels à « bifurquer »</a:t>
            </a:r>
            <a:endParaRPr lang="fr-FR" dirty="0"/>
          </a:p>
        </p:txBody>
      </p:sp>
      <p:pic>
        <p:nvPicPr>
          <p:cNvPr id="4" name="Espace réservé du contenu 3"/>
          <p:cNvPicPr>
            <a:picLocks noGrp="1"/>
          </p:cNvPicPr>
          <p:nvPr>
            <p:ph idx="1"/>
          </p:nvPr>
        </p:nvPicPr>
        <p:blipFill>
          <a:blip r:embed="rId2"/>
          <a:stretch>
            <a:fillRect/>
          </a:stretch>
        </p:blipFill>
        <p:spPr>
          <a:xfrm>
            <a:off x="942535" y="1519311"/>
            <a:ext cx="8372915" cy="4965895"/>
          </a:xfrm>
          <a:prstGeom prst="rect">
            <a:avLst/>
          </a:prstGeom>
        </p:spPr>
      </p:pic>
    </p:spTree>
    <p:extLst>
      <p:ext uri="{BB962C8B-B14F-4D97-AF65-F5344CB8AC3E}">
        <p14:creationId xmlns:p14="http://schemas.microsoft.com/office/powerpoint/2010/main" val="2132149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0EA96-48F9-413B-ABB6-CBBE586F26D3}"/>
              </a:ext>
            </a:extLst>
          </p:cNvPr>
          <p:cNvSpPr>
            <a:spLocks noGrp="1"/>
          </p:cNvSpPr>
          <p:nvPr>
            <p:ph type="title"/>
          </p:nvPr>
        </p:nvSpPr>
        <p:spPr/>
        <p:txBody>
          <a:bodyPr anchor="ctr">
            <a:normAutofit/>
          </a:bodyPr>
          <a:lstStyle/>
          <a:p>
            <a:pPr algn="ctr"/>
            <a:r>
              <a:rPr lang="fr-FR" sz="2800">
                <a:solidFill>
                  <a:schemeClr val="bg1">
                    <a:alpha val="60000"/>
                  </a:schemeClr>
                </a:solidFill>
              </a:rPr>
              <a:t>Permettre des trajectoires variées et d’égale dignité</a:t>
            </a:r>
          </a:p>
        </p:txBody>
      </p:sp>
      <p:sp>
        <p:nvSpPr>
          <p:cNvPr id="3" name="Espace réservé du contenu 2"/>
          <p:cNvSpPr>
            <a:spLocks noGrp="1"/>
          </p:cNvSpPr>
          <p:nvPr>
            <p:ph idx="1"/>
          </p:nvPr>
        </p:nvSpPr>
        <p:spPr/>
        <p:txBody>
          <a:bodyPr/>
          <a:lstStyle/>
          <a:p>
            <a:endParaRPr lang="fr-FR"/>
          </a:p>
        </p:txBody>
      </p:sp>
      <p:sp>
        <p:nvSpPr>
          <p:cNvPr id="4" name="Espace réservé du texte 3"/>
          <p:cNvSpPr>
            <a:spLocks noGrp="1"/>
          </p:cNvSpPr>
          <p:nvPr>
            <p:ph type="body" sz="half" idx="2"/>
          </p:nvPr>
        </p:nvSpPr>
        <p:spPr/>
        <p:txBody>
          <a:bodyPr>
            <a:normAutofit/>
          </a:bodyPr>
          <a:lstStyle/>
          <a:p>
            <a:endParaRPr lang="fr-FR" sz="4000" dirty="0" smtClean="0"/>
          </a:p>
          <a:p>
            <a:r>
              <a:rPr lang="fr-FR" sz="4000" dirty="0" smtClean="0"/>
              <a:t>Permettre </a:t>
            </a:r>
            <a:r>
              <a:rPr lang="fr-FR" sz="4000" dirty="0"/>
              <a:t>des trajectoires variées et d’égale dignité</a:t>
            </a:r>
          </a:p>
        </p:txBody>
      </p:sp>
      <p:pic>
        <p:nvPicPr>
          <p:cNvPr id="4098" name="Picture 2" descr="Orientation Lycées élèves de 3ème - Conseils de classe ...">
            <a:extLst>
              <a:ext uri="{FF2B5EF4-FFF2-40B4-BE49-F238E27FC236}">
                <a16:creationId xmlns:a16="http://schemas.microsoft.com/office/drawing/2014/main" id="{B0085EBA-800C-4617-9BF1-4FB257F4C0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23106" y="1442296"/>
            <a:ext cx="6491377" cy="361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70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35DFE3-DA11-4129-B092-0DB9F7E6D7F3}"/>
              </a:ext>
            </a:extLst>
          </p:cNvPr>
          <p:cNvSpPr>
            <a:spLocks noGrp="1"/>
          </p:cNvSpPr>
          <p:nvPr>
            <p:ph type="title"/>
          </p:nvPr>
        </p:nvSpPr>
        <p:spPr/>
        <p:txBody>
          <a:bodyPr/>
          <a:lstStyle/>
          <a:p>
            <a:r>
              <a:rPr lang="fr-FR" dirty="0"/>
              <a:t>Développer le faire dans les apprentissages</a:t>
            </a:r>
          </a:p>
        </p:txBody>
      </p:sp>
      <p:pic>
        <p:nvPicPr>
          <p:cNvPr id="3074" name="Picture 2">
            <a:extLst>
              <a:ext uri="{FF2B5EF4-FFF2-40B4-BE49-F238E27FC236}">
                <a16:creationId xmlns:a16="http://schemas.microsoft.com/office/drawing/2014/main" id="{01053C8F-DF85-4137-B4F3-EE5E87D84BE4}"/>
              </a:ext>
            </a:extLst>
          </p:cNvPr>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666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2D1DD-0A0F-4503-A045-86EC07A9B133}"/>
              </a:ext>
            </a:extLst>
          </p:cNvPr>
          <p:cNvSpPr>
            <a:spLocks noGrp="1"/>
          </p:cNvSpPr>
          <p:nvPr>
            <p:ph type="title"/>
          </p:nvPr>
        </p:nvSpPr>
        <p:spPr>
          <a:xfrm>
            <a:off x="6289158" y="803325"/>
            <a:ext cx="5259707" cy="2625675"/>
          </a:xfrm>
        </p:spPr>
        <p:txBody>
          <a:bodyPr>
            <a:normAutofit/>
          </a:bodyPr>
          <a:lstStyle/>
          <a:p>
            <a:r>
              <a:rPr lang="fr-FR" sz="3600" dirty="0"/>
              <a:t>Comprendre la continuité ou la discontinuité entre les univers de sens scolaire et non scolaire</a:t>
            </a:r>
          </a:p>
        </p:txBody>
      </p:sp>
      <p:pic>
        <p:nvPicPr>
          <p:cNvPr id="2052" name="Picture 4">
            <a:extLst>
              <a:ext uri="{FF2B5EF4-FFF2-40B4-BE49-F238E27FC236}">
                <a16:creationId xmlns:a16="http://schemas.microsoft.com/office/drawing/2014/main" id="{93D6DEAA-CF21-482D-AE6A-3704469EAA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2" r="6694" b="1"/>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70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767646" cy="4351338"/>
          </a:xfrm>
        </p:spPr>
        <p:txBody>
          <a:bodyPr/>
          <a:lstStyle/>
          <a:p>
            <a:pPr marL="0" indent="0">
              <a:buNone/>
            </a:pPr>
            <a:r>
              <a:rPr lang="fr-FR" sz="3200" b="1" dirty="0">
                <a:solidFill>
                  <a:srgbClr val="FF0000"/>
                </a:solidFill>
              </a:rPr>
              <a:t>Conviction 2</a:t>
            </a:r>
          </a:p>
          <a:p>
            <a:pPr marL="0" indent="0" algn="just">
              <a:buNone/>
            </a:pPr>
            <a:r>
              <a:rPr lang="fr-FR" sz="3200" dirty="0"/>
              <a:t>Face à la privatisation des savoirs et à la marchandisation des </a:t>
            </a:r>
            <a:r>
              <a:rPr lang="fr-FR" sz="3200" dirty="0" smtClean="0"/>
              <a:t>systèmes </a:t>
            </a:r>
            <a:r>
              <a:rPr lang="fr-FR" sz="3200" dirty="0"/>
              <a:t>scolaires, </a:t>
            </a:r>
            <a:r>
              <a:rPr lang="fr-FR" sz="3200" b="1" dirty="0"/>
              <a:t>la définition publique de savoirs </a:t>
            </a:r>
            <a:r>
              <a:rPr lang="fr-FR" sz="3200" b="1" dirty="0" smtClean="0"/>
              <a:t>communs </a:t>
            </a:r>
            <a:r>
              <a:rPr lang="fr-FR" sz="3200" b="1" dirty="0"/>
              <a:t>est un point crucial, pour chaque nation comme pour l’humanité</a:t>
            </a:r>
            <a:r>
              <a:rPr lang="fr-FR" sz="3200" dirty="0"/>
              <a:t> </a:t>
            </a:r>
          </a:p>
        </p:txBody>
      </p:sp>
    </p:spTree>
    <p:extLst>
      <p:ext uri="{BB962C8B-B14F-4D97-AF65-F5344CB8AC3E}">
        <p14:creationId xmlns:p14="http://schemas.microsoft.com/office/powerpoint/2010/main" val="1326966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06437"/>
            <a:ext cx="10515600" cy="5670526"/>
          </a:xfrm>
        </p:spPr>
        <p:txBody>
          <a:bodyPr>
            <a:normAutofit fontScale="85000" lnSpcReduction="10000"/>
          </a:bodyPr>
          <a:lstStyle/>
          <a:p>
            <a:pPr marL="0" indent="0" algn="just">
              <a:lnSpc>
                <a:spcPct val="110000"/>
              </a:lnSpc>
              <a:spcBef>
                <a:spcPts val="0"/>
              </a:spcBef>
              <a:buNone/>
            </a:pPr>
            <a:r>
              <a:rPr lang="fr-FR" dirty="0">
                <a:latin typeface="Times New Roman" panose="02020603050405020304" pitchFamily="18" charset="0"/>
                <a:cs typeface="Times New Roman" panose="02020603050405020304" pitchFamily="18" charset="0"/>
              </a:rPr>
              <a:t>Extraits du jalon </a:t>
            </a:r>
            <a:r>
              <a:rPr lang="fr-FR" i="1" dirty="0">
                <a:latin typeface="Times New Roman" panose="02020603050405020304" pitchFamily="18" charset="0"/>
                <a:cs typeface="Times New Roman" panose="02020603050405020304" pitchFamily="18" charset="0"/>
              </a:rPr>
              <a:t>Culture et </a:t>
            </a:r>
            <a:r>
              <a:rPr lang="fr-FR" i="1" dirty="0" smtClean="0">
                <a:latin typeface="Times New Roman" panose="02020603050405020304" pitchFamily="18" charset="0"/>
                <a:cs typeface="Times New Roman" panose="02020603050405020304" pitchFamily="18" charset="0"/>
              </a:rPr>
              <a:t>curriculum</a:t>
            </a:r>
          </a:p>
          <a:p>
            <a:pPr marL="0" indent="0" algn="just">
              <a:lnSpc>
                <a:spcPct val="110000"/>
              </a:lnSpc>
              <a:spcBef>
                <a:spcPts val="0"/>
              </a:spcBef>
              <a:buNone/>
            </a:pPr>
            <a:endParaRPr lang="fr-FR" dirty="0">
              <a:latin typeface="Times New Roman" panose="02020603050405020304" pitchFamily="18" charset="0"/>
              <a:cs typeface="Times New Roman" panose="02020603050405020304" pitchFamily="18" charset="0"/>
            </a:endParaRPr>
          </a:p>
          <a:p>
            <a:pPr marL="0" indent="0" algn="just">
              <a:lnSpc>
                <a:spcPct val="110000"/>
              </a:lnSpc>
              <a:spcBef>
                <a:spcPts val="0"/>
              </a:spcBef>
              <a:buNone/>
            </a:pPr>
            <a:r>
              <a:rPr lang="fr-FR" dirty="0">
                <a:latin typeface="Times New Roman" panose="02020603050405020304" pitchFamily="18" charset="0"/>
                <a:cs typeface="Times New Roman" panose="02020603050405020304" pitchFamily="18" charset="0"/>
              </a:rPr>
              <a:t>Si on ne devient humain que par l’accès à la culture, de quelle culture parle-t-on, pour tous ou pour quelques-uns ? La culture, du fait des pouvoirs qu’elle donne, fait l’objet de luttes pour sa domination. Ainsi, la culture coloniale, présente dans l’anthropologie du XIX</a:t>
            </a:r>
            <a:r>
              <a:rPr lang="fr-FR" baseline="30000" dirty="0">
                <a:latin typeface="Times New Roman" panose="02020603050405020304" pitchFamily="18" charset="0"/>
                <a:cs typeface="Times New Roman" panose="02020603050405020304" pitchFamily="18" charset="0"/>
              </a:rPr>
              <a:t>e</a:t>
            </a:r>
            <a:r>
              <a:rPr lang="fr-FR" dirty="0">
                <a:latin typeface="Times New Roman" panose="02020603050405020304" pitchFamily="18" charset="0"/>
                <a:cs typeface="Times New Roman" panose="02020603050405020304" pitchFamily="18" charset="0"/>
              </a:rPr>
              <a:t> siècle qui prétend fonder une hiérarchie des races, mais aussi dans la littérature, les chansons, le cinéma, les zoos humains, et jusqu’au XXI</a:t>
            </a:r>
            <a:r>
              <a:rPr lang="fr-FR" baseline="30000" dirty="0">
                <a:latin typeface="Times New Roman" panose="02020603050405020304" pitchFamily="18" charset="0"/>
                <a:cs typeface="Times New Roman" panose="02020603050405020304" pitchFamily="18" charset="0"/>
              </a:rPr>
              <a:t>e</a:t>
            </a:r>
            <a:r>
              <a:rPr lang="fr-FR" dirty="0">
                <a:latin typeface="Times New Roman" panose="02020603050405020304" pitchFamily="18" charset="0"/>
                <a:cs typeface="Times New Roman" panose="02020603050405020304" pitchFamily="18" charset="0"/>
              </a:rPr>
              <a:t> siècle au sein de l’école républicaine, a fondé une représentation de la supériorité de certains peuples sur les autres.</a:t>
            </a:r>
          </a:p>
          <a:p>
            <a:pPr marL="0" indent="0" algn="just">
              <a:lnSpc>
                <a:spcPct val="110000"/>
              </a:lnSpc>
              <a:spcBef>
                <a:spcPts val="0"/>
              </a:spcBef>
              <a:buNone/>
            </a:pPr>
            <a:r>
              <a:rPr lang="fr-FR" dirty="0">
                <a:latin typeface="Times New Roman" panose="02020603050405020304" pitchFamily="18" charset="0"/>
                <a:cs typeface="Times New Roman" panose="02020603050405020304" pitchFamily="18" charset="0"/>
              </a:rPr>
              <a:t>La culture transmise par l’école n’est donc pas neutre, et c’est un des enjeux de la question curriculaire. Caractérisée par divers clivages </a:t>
            </a:r>
            <a:r>
              <a:rPr lang="fr-FR" dirty="0" err="1">
                <a:latin typeface="Times New Roman" panose="02020603050405020304" pitchFamily="18" charset="0"/>
                <a:cs typeface="Times New Roman" panose="02020603050405020304" pitchFamily="18" charset="0"/>
              </a:rPr>
              <a:t>hiérarchisants</a:t>
            </a:r>
            <a:r>
              <a:rPr lang="fr-FR" dirty="0">
                <a:latin typeface="Times New Roman" panose="02020603050405020304" pitchFamily="18" charset="0"/>
                <a:cs typeface="Times New Roman" panose="02020603050405020304" pitchFamily="18" charset="0"/>
              </a:rPr>
              <a:t> – ce qui est au programme </a:t>
            </a:r>
            <a:r>
              <a:rPr lang="fr-FR" i="1" dirty="0">
                <a:latin typeface="Times New Roman" panose="02020603050405020304" pitchFamily="18" charset="0"/>
                <a:cs typeface="Times New Roman" panose="02020603050405020304" pitchFamily="18" charset="0"/>
              </a:rPr>
              <a:t>vs</a:t>
            </a:r>
            <a:r>
              <a:rPr lang="fr-FR" dirty="0">
                <a:latin typeface="Times New Roman" panose="02020603050405020304" pitchFamily="18" charset="0"/>
                <a:cs typeface="Times New Roman" panose="02020603050405020304" pitchFamily="18" charset="0"/>
              </a:rPr>
              <a:t> ce qui en est exclu, le théorique </a:t>
            </a:r>
            <a:r>
              <a:rPr lang="fr-FR" i="1" dirty="0">
                <a:latin typeface="Times New Roman" panose="02020603050405020304" pitchFamily="18" charset="0"/>
                <a:cs typeface="Times New Roman" panose="02020603050405020304" pitchFamily="18" charset="0"/>
              </a:rPr>
              <a:t>vs</a:t>
            </a:r>
            <a:r>
              <a:rPr lang="fr-FR" dirty="0">
                <a:latin typeface="Times New Roman" panose="02020603050405020304" pitchFamily="18" charset="0"/>
                <a:cs typeface="Times New Roman" panose="02020603050405020304" pitchFamily="18" charset="0"/>
              </a:rPr>
              <a:t> le pratique, le féminin </a:t>
            </a:r>
            <a:r>
              <a:rPr lang="fr-FR" i="1" dirty="0">
                <a:latin typeface="Times New Roman" panose="02020603050405020304" pitchFamily="18" charset="0"/>
                <a:cs typeface="Times New Roman" panose="02020603050405020304" pitchFamily="18" charset="0"/>
              </a:rPr>
              <a:t>vs</a:t>
            </a:r>
            <a:r>
              <a:rPr lang="fr-FR" dirty="0">
                <a:latin typeface="Times New Roman" panose="02020603050405020304" pitchFamily="18" charset="0"/>
                <a:cs typeface="Times New Roman" panose="02020603050405020304" pitchFamily="18" charset="0"/>
              </a:rPr>
              <a:t> le masculin, les disciplines coupées de leurs histoires et interactions, etc. -, elle fait aussi de certains singuliers sociaux et occidentaux (goût, valeurs, modes de vie, etc.) un prétendu universel ou essentiel de la culture.</a:t>
            </a:r>
          </a:p>
          <a:p>
            <a:endParaRPr lang="fr-FR" dirty="0"/>
          </a:p>
        </p:txBody>
      </p:sp>
    </p:spTree>
    <p:extLst>
      <p:ext uri="{BB962C8B-B14F-4D97-AF65-F5344CB8AC3E}">
        <p14:creationId xmlns:p14="http://schemas.microsoft.com/office/powerpoint/2010/main" val="4116224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5400" dirty="0"/>
              <a:t>Des inégalités toujours plus </a:t>
            </a:r>
            <a:r>
              <a:rPr lang="fr-FR" sz="5400" dirty="0" smtClean="0"/>
              <a:t>fortes</a:t>
            </a:r>
          </a:p>
          <a:p>
            <a:pPr marL="0" indent="0">
              <a:buNone/>
            </a:pPr>
            <a:endParaRPr lang="fr-FR" sz="5400" dirty="0"/>
          </a:p>
          <a:p>
            <a:pPr marL="0" indent="0">
              <a:buNone/>
            </a:pPr>
            <a:r>
              <a:rPr lang="fr-FR" sz="5400" dirty="0"/>
              <a:t>Inégalités et savoirs</a:t>
            </a:r>
          </a:p>
        </p:txBody>
      </p:sp>
    </p:spTree>
    <p:extLst>
      <p:ext uri="{BB962C8B-B14F-4D97-AF65-F5344CB8AC3E}">
        <p14:creationId xmlns:p14="http://schemas.microsoft.com/office/powerpoint/2010/main" val="429777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59654"/>
            <a:ext cx="10515600" cy="6098345"/>
          </a:xfrm>
        </p:spPr>
        <p:txBody>
          <a:bodyPr>
            <a:normAutofit fontScale="70000" lnSpcReduction="20000"/>
          </a:bodyPr>
          <a:lstStyle/>
          <a:p>
            <a:pPr marL="0" indent="0" algn="just">
              <a:lnSpc>
                <a:spcPct val="120000"/>
              </a:lnSpc>
              <a:spcBef>
                <a:spcPts val="0"/>
              </a:spcBef>
              <a:buNone/>
            </a:pPr>
            <a:r>
              <a:rPr lang="fr-FR" sz="3300" dirty="0">
                <a:latin typeface="Times New Roman" panose="02020603050405020304" pitchFamily="18" charset="0"/>
                <a:cs typeface="Times New Roman" panose="02020603050405020304" pitchFamily="18" charset="0"/>
              </a:rPr>
              <a:t>En 2013, en rupture avec l’école du curriculum caché, qui suppose la mobilisation d’un capital culturel qui n’est pas exclusivement et explicitement transmis par l’école, l’instauration d’un socle commun de connaissances, de compétences et de culture, publié en 2015, a tenté de dessiner les traits d’une culture scolaire explicitement définie, transmise à tous, à laquelle chaque discipline devait contribuer. Une alternance plus tard, le retour aux fondamentaux (lire, écrire, compter, respecter autrui) a sonné le glas de cette ambition culturelle, laissant jouer à plein leur rôle discriminant aux « enfances de classe » (Bernard Lahire</a:t>
            </a:r>
            <a:r>
              <a:rPr lang="fr-FR" sz="3300" dirty="0" smtClean="0">
                <a:latin typeface="Times New Roman" panose="02020603050405020304" pitchFamily="18" charset="0"/>
                <a:cs typeface="Times New Roman" panose="02020603050405020304" pitchFamily="18" charset="0"/>
              </a:rPr>
              <a:t>).</a:t>
            </a:r>
          </a:p>
          <a:p>
            <a:pPr marL="0" indent="0" algn="just">
              <a:lnSpc>
                <a:spcPct val="120000"/>
              </a:lnSpc>
              <a:spcBef>
                <a:spcPts val="0"/>
              </a:spcBef>
              <a:buNone/>
            </a:pPr>
            <a:endParaRPr lang="fr-FR" sz="33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fr-FR" sz="3300" dirty="0">
                <a:latin typeface="Times New Roman" panose="02020603050405020304" pitchFamily="18" charset="0"/>
                <a:cs typeface="Times New Roman" panose="02020603050405020304" pitchFamily="18" charset="0"/>
              </a:rPr>
              <a:t>En s’attachant à relier les disciplines et proposer des activités sociales pour faire vivre la complexité de la culture, l’école libérerait les disciplines de leur enkystement et la culture de sa </a:t>
            </a:r>
            <a:r>
              <a:rPr lang="fr-FR" sz="3300" dirty="0" err="1">
                <a:latin typeface="Times New Roman" panose="02020603050405020304" pitchFamily="18" charset="0"/>
                <a:cs typeface="Times New Roman" panose="02020603050405020304" pitchFamily="18" charset="0"/>
              </a:rPr>
              <a:t>disciplinarisation</a:t>
            </a:r>
            <a:r>
              <a:rPr lang="fr-FR" sz="3300" dirty="0">
                <a:latin typeface="Times New Roman" panose="02020603050405020304" pitchFamily="18" charset="0"/>
                <a:cs typeface="Times New Roman" panose="02020603050405020304" pitchFamily="18" charset="0"/>
              </a:rPr>
              <a:t> et contribuerait à l’élévation et l’émancipation de tous. Elle se libérerait des oppositions qui fragmentent jusqu’ici son action éducatrice : instruction </a:t>
            </a:r>
            <a:r>
              <a:rPr lang="fr-FR" sz="3300" i="1" dirty="0">
                <a:latin typeface="Times New Roman" panose="02020603050405020304" pitchFamily="18" charset="0"/>
                <a:cs typeface="Times New Roman" panose="02020603050405020304" pitchFamily="18" charset="0"/>
              </a:rPr>
              <a:t>vs</a:t>
            </a:r>
            <a:r>
              <a:rPr lang="fr-FR" sz="3300" dirty="0">
                <a:latin typeface="Times New Roman" panose="02020603050405020304" pitchFamily="18" charset="0"/>
                <a:cs typeface="Times New Roman" panose="02020603050405020304" pitchFamily="18" charset="0"/>
              </a:rPr>
              <a:t> éducation, connaissances </a:t>
            </a:r>
            <a:r>
              <a:rPr lang="fr-FR" sz="3300" i="1" dirty="0">
                <a:latin typeface="Times New Roman" panose="02020603050405020304" pitchFamily="18" charset="0"/>
                <a:cs typeface="Times New Roman" panose="02020603050405020304" pitchFamily="18" charset="0"/>
              </a:rPr>
              <a:t>vs</a:t>
            </a:r>
            <a:r>
              <a:rPr lang="fr-FR" sz="3300" dirty="0">
                <a:latin typeface="Times New Roman" panose="02020603050405020304" pitchFamily="18" charset="0"/>
                <a:cs typeface="Times New Roman" panose="02020603050405020304" pitchFamily="18" charset="0"/>
              </a:rPr>
              <a:t> compétences, spéculation </a:t>
            </a:r>
            <a:r>
              <a:rPr lang="fr-FR" sz="3300" i="1" dirty="0">
                <a:latin typeface="Times New Roman" panose="02020603050405020304" pitchFamily="18" charset="0"/>
                <a:cs typeface="Times New Roman" panose="02020603050405020304" pitchFamily="18" charset="0"/>
              </a:rPr>
              <a:t>vs</a:t>
            </a:r>
            <a:r>
              <a:rPr lang="fr-FR" sz="3300" dirty="0">
                <a:latin typeface="Times New Roman" panose="02020603050405020304" pitchFamily="18" charset="0"/>
                <a:cs typeface="Times New Roman" panose="02020603050405020304" pitchFamily="18" charset="0"/>
              </a:rPr>
              <a:t> action, culture générale pour les uns, technologique pour d’autres et professionnelle pour ceux qui restent.</a:t>
            </a:r>
          </a:p>
          <a:p>
            <a:pPr>
              <a:lnSpc>
                <a:spcPct val="120000"/>
              </a:lnSpc>
              <a:spcBef>
                <a:spcPts val="0"/>
              </a:spcBef>
            </a:pPr>
            <a:endParaRPr lang="fr-FR" dirty="0"/>
          </a:p>
        </p:txBody>
      </p:sp>
    </p:spTree>
    <p:extLst>
      <p:ext uri="{BB962C8B-B14F-4D97-AF65-F5344CB8AC3E}">
        <p14:creationId xmlns:p14="http://schemas.microsoft.com/office/powerpoint/2010/main" val="3959767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
            </a:r>
            <a:br>
              <a:rPr lang="fr-FR" dirty="0"/>
            </a:br>
            <a:endParaRPr lang="fr-FR" dirty="0"/>
          </a:p>
        </p:txBody>
      </p:sp>
      <p:sp>
        <p:nvSpPr>
          <p:cNvPr id="3" name="Espace réservé du contenu 2"/>
          <p:cNvSpPr>
            <a:spLocks noGrp="1"/>
          </p:cNvSpPr>
          <p:nvPr>
            <p:ph idx="1"/>
          </p:nvPr>
        </p:nvSpPr>
        <p:spPr/>
        <p:txBody>
          <a:bodyPr/>
          <a:lstStyle/>
          <a:p>
            <a:pPr marL="0" lvl="0" indent="0" algn="just">
              <a:buNone/>
            </a:pPr>
            <a:r>
              <a:rPr lang="fr-FR" sz="3200" b="1" dirty="0">
                <a:solidFill>
                  <a:srgbClr val="FF0000"/>
                </a:solidFill>
              </a:rPr>
              <a:t>Conviction 3</a:t>
            </a:r>
          </a:p>
          <a:p>
            <a:pPr marL="0" lvl="0" indent="0" algn="just">
              <a:buNone/>
            </a:pPr>
            <a:r>
              <a:rPr lang="fr-FR" b="1" dirty="0"/>
              <a:t>Les savoirs proposés par l’école depuis la modernité</a:t>
            </a:r>
            <a:r>
              <a:rPr lang="fr-FR" dirty="0"/>
              <a:t>, sont empreints d’une croyance naïve et souvent scientiste dans le développement, de positionnement hiérarchique des cultures etc. </a:t>
            </a:r>
            <a:r>
              <a:rPr lang="fr-FR" b="1" dirty="0"/>
              <a:t>ne répondent plus d’une façon émancipatrice aux questions posées à l’humanité</a:t>
            </a:r>
            <a:r>
              <a:rPr lang="fr-FR" dirty="0"/>
              <a:t>.</a:t>
            </a:r>
          </a:p>
          <a:p>
            <a:endParaRPr lang="fr-FR" dirty="0"/>
          </a:p>
        </p:txBody>
      </p:sp>
    </p:spTree>
    <p:extLst>
      <p:ext uri="{BB962C8B-B14F-4D97-AF65-F5344CB8AC3E}">
        <p14:creationId xmlns:p14="http://schemas.microsoft.com/office/powerpoint/2010/main" val="4287288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365125"/>
            <a:ext cx="10641227" cy="1325563"/>
          </a:xfrm>
        </p:spPr>
        <p:txBody>
          <a:bodyPr/>
          <a:lstStyle/>
          <a:p>
            <a:r>
              <a:rPr lang="fr-FR" dirty="0"/>
              <a:t>Jalon ‘’Sciences expérimentales et curriculum’’</a:t>
            </a:r>
          </a:p>
        </p:txBody>
      </p:sp>
      <p:sp>
        <p:nvSpPr>
          <p:cNvPr id="3" name="Espace réservé du contenu 2"/>
          <p:cNvSpPr>
            <a:spLocks noGrp="1"/>
          </p:cNvSpPr>
          <p:nvPr>
            <p:ph idx="1"/>
          </p:nvPr>
        </p:nvSpPr>
        <p:spPr/>
        <p:txBody>
          <a:bodyPr>
            <a:noAutofit/>
          </a:bodyPr>
          <a:lstStyle/>
          <a:p>
            <a:pPr marL="0" indent="0" algn="just">
              <a:lnSpc>
                <a:spcPct val="100000"/>
              </a:lnSpc>
              <a:spcBef>
                <a:spcPts val="0"/>
              </a:spcBef>
              <a:buNone/>
            </a:pPr>
            <a:r>
              <a:rPr lang="fr-FR" sz="3200" dirty="0">
                <a:latin typeface="Times New Roman" panose="02020603050405020304" pitchFamily="18" charset="0"/>
                <a:cs typeface="Times New Roman" panose="02020603050405020304" pitchFamily="18" charset="0"/>
              </a:rPr>
              <a:t>De fait, au lycée d’enseignement général, les sciences expérimentales se sont transformées en disciplines sélectives et hiérarchisées : on leur demande de concilier la valeur culturelle éducative de formation à des humanités scientifiques (et sciences comme méthodes) et une finalité de sélection par la préparation de spécialités (somme de connaissances, modélisation et raisonnement inductif pour compléter le raisonnement déductif des mathématiques). Il existe une hiérarchie entre les disciplines, y compris entre disciplines scientifiques, souvent liée au niveau mathématique mobilisé.</a:t>
            </a:r>
          </a:p>
        </p:txBody>
      </p:sp>
    </p:spTree>
    <p:extLst>
      <p:ext uri="{BB962C8B-B14F-4D97-AF65-F5344CB8AC3E}">
        <p14:creationId xmlns:p14="http://schemas.microsoft.com/office/powerpoint/2010/main" val="1635661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64274"/>
            <a:ext cx="10515600" cy="5706863"/>
          </a:xfrm>
        </p:spPr>
        <p:txBody>
          <a:bodyPr>
            <a:normAutofit fontScale="77500" lnSpcReduction="20000"/>
          </a:bodyPr>
          <a:lstStyle/>
          <a:p>
            <a:pPr marL="0" indent="0" algn="just">
              <a:lnSpc>
                <a:spcPct val="120000"/>
              </a:lnSpc>
              <a:spcBef>
                <a:spcPts val="0"/>
              </a:spcBef>
              <a:buNone/>
            </a:pPr>
            <a:r>
              <a:rPr lang="fr-FR" dirty="0">
                <a:latin typeface="Times New Roman" panose="02020603050405020304" pitchFamily="18" charset="0"/>
                <a:cs typeface="Times New Roman" panose="02020603050405020304" pitchFamily="18" charset="0"/>
              </a:rPr>
              <a:t>Qu’est-ce qui est visé : un apprentissage de la démarche scientifique ou un apprentissage des résultats de la science ?</a:t>
            </a:r>
          </a:p>
          <a:p>
            <a:pPr marL="0" indent="0" algn="just">
              <a:lnSpc>
                <a:spcPct val="120000"/>
              </a:lnSpc>
              <a:spcBef>
                <a:spcPts val="0"/>
              </a:spcBef>
              <a:buNone/>
            </a:pPr>
            <a:r>
              <a:rPr lang="fr-FR" dirty="0">
                <a:latin typeface="Times New Roman" panose="02020603050405020304" pitchFamily="18" charset="0"/>
                <a:cs typeface="Times New Roman" panose="02020603050405020304" pitchFamily="18" charset="0"/>
              </a:rPr>
              <a:t>Pour quelles missions éducatives, traditionnelles (formation du citoyen, de futur scientifique, culture commune…) ou plus nouvelles (protection de l’environnement, éducation à la santé, rapport critique à l’image, initiation aux technologies nouvelles, questions socialement vives…) ? Avec quelle prise en compte des aspects sociaux et éthiques des sciences (formation à la rationalité et à l’esprit critique, distinction savoirs scientifiques et opinions, mais aussi prévention du scientisme…) ?</a:t>
            </a:r>
          </a:p>
          <a:p>
            <a:pPr marL="0" indent="0" algn="just">
              <a:lnSpc>
                <a:spcPct val="120000"/>
              </a:lnSpc>
              <a:spcBef>
                <a:spcPts val="0"/>
              </a:spcBef>
              <a:buNone/>
            </a:pPr>
            <a:r>
              <a:rPr lang="fr-FR" dirty="0">
                <a:latin typeface="Times New Roman" panose="02020603050405020304" pitchFamily="18" charset="0"/>
                <a:cs typeface="Times New Roman" panose="02020603050405020304" pitchFamily="18" charset="0"/>
              </a:rPr>
              <a:t>Est-il possible de sortir des hiérarchies entre disciplines scientifiques ?</a:t>
            </a:r>
          </a:p>
          <a:p>
            <a:pPr marL="0" indent="0" algn="just">
              <a:lnSpc>
                <a:spcPct val="120000"/>
              </a:lnSpc>
              <a:spcBef>
                <a:spcPts val="0"/>
              </a:spcBef>
              <a:buNone/>
            </a:pPr>
            <a:r>
              <a:rPr lang="fr-FR" dirty="0">
                <a:latin typeface="Times New Roman" panose="02020603050405020304" pitchFamily="18" charset="0"/>
                <a:cs typeface="Times New Roman" panose="02020603050405020304" pitchFamily="18" charset="0"/>
              </a:rPr>
              <a:t>Est-il possible d’entrer dans la connaissance scientifique par d’autres chemins que ceux de la modélisation mathématique en vigueur, comme la technologie ou les sciences de l’ingénieur, ou par l’outil numérique ? D’intéresser davantage à la méthode, en prenant davantage au sérieux l’histoire de la construction des notions en tant que savoir et à travers les questions sociétales, éthiques, qui les ont accompagnées ? En voyant comment les modèles ont, jusqu’à la crise sanitaire actuelle, posé des questions d’éthique dans la façon de voir le monde guidé par la science ?</a:t>
            </a:r>
          </a:p>
          <a:p>
            <a:pPr>
              <a:lnSpc>
                <a:spcPct val="120000"/>
              </a:lnSpc>
              <a:spcBef>
                <a:spcPts val="0"/>
              </a:spcBef>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227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curriculum</a:t>
            </a:r>
          </a:p>
        </p:txBody>
      </p:sp>
      <p:sp>
        <p:nvSpPr>
          <p:cNvPr id="3" name="Espace réservé du contenu 2"/>
          <p:cNvSpPr>
            <a:spLocks noGrp="1"/>
          </p:cNvSpPr>
          <p:nvPr>
            <p:ph idx="1"/>
          </p:nvPr>
        </p:nvSpPr>
        <p:spPr>
          <a:xfrm>
            <a:off x="838200" y="1690688"/>
            <a:ext cx="10515600" cy="4802187"/>
          </a:xfrm>
        </p:spPr>
        <p:txBody>
          <a:bodyPr>
            <a:normAutofit/>
          </a:bodyPr>
          <a:lstStyle/>
          <a:p>
            <a:pPr marL="0" indent="0" algn="just">
              <a:buNone/>
            </a:pPr>
            <a:r>
              <a:rPr lang="fr-FR" i="1" dirty="0"/>
              <a:t>Dans les formes de </a:t>
            </a:r>
            <a:r>
              <a:rPr lang="fr-FR" i="1" dirty="0">
                <a:solidFill>
                  <a:schemeClr val="accent2"/>
                </a:solidFill>
              </a:rPr>
              <a:t>sélection</a:t>
            </a:r>
            <a:r>
              <a:rPr lang="fr-FR" i="1" dirty="0"/>
              <a:t>, </a:t>
            </a:r>
            <a:r>
              <a:rPr lang="fr-FR" i="1" dirty="0" smtClean="0"/>
              <a:t>de </a:t>
            </a:r>
            <a:r>
              <a:rPr lang="fr-FR" i="1" dirty="0" smtClean="0">
                <a:solidFill>
                  <a:schemeClr val="accent6"/>
                </a:solidFill>
              </a:rPr>
              <a:t>classification</a:t>
            </a:r>
            <a:r>
              <a:rPr lang="fr-FR" i="1" dirty="0" smtClean="0"/>
              <a:t>, de </a:t>
            </a:r>
            <a:r>
              <a:rPr lang="fr-FR" i="1" dirty="0" smtClean="0">
                <a:solidFill>
                  <a:srgbClr val="FF0000"/>
                </a:solidFill>
              </a:rPr>
              <a:t>distribution</a:t>
            </a:r>
            <a:r>
              <a:rPr lang="fr-FR" i="1" dirty="0" smtClean="0"/>
              <a:t>, de </a:t>
            </a:r>
            <a:r>
              <a:rPr lang="fr-FR" i="1" dirty="0" smtClean="0">
                <a:solidFill>
                  <a:srgbClr val="0070C0"/>
                </a:solidFill>
              </a:rPr>
              <a:t>transmission</a:t>
            </a:r>
            <a:r>
              <a:rPr lang="fr-FR" i="1" dirty="0" smtClean="0"/>
              <a:t> et </a:t>
            </a:r>
            <a:r>
              <a:rPr lang="fr-FR" i="1" dirty="0" smtClean="0">
                <a:solidFill>
                  <a:srgbClr val="C00000"/>
                </a:solidFill>
              </a:rPr>
              <a:t>d’évaluation</a:t>
            </a:r>
            <a:r>
              <a:rPr lang="fr-FR" i="1" dirty="0" smtClean="0"/>
              <a:t> du </a:t>
            </a:r>
            <a:r>
              <a:rPr lang="fr-FR" i="1" dirty="0"/>
              <a:t>savoir dans un système d'enseignement s'inscrivent à la fois la distribution du pouvoir et les principes de contrôle propres à une société. Si l'on adopte ce point de vue, on doit considérer comme des problèmes sociologiques majeurs les différences entre les sociétés dans l'organisation, la transmission et l'évaluation du savoir scolaire, ainsi que les transformations qui surviennent dans ces domaines</a:t>
            </a:r>
            <a:r>
              <a:rPr lang="fr-FR" dirty="0"/>
              <a:t>.</a:t>
            </a:r>
          </a:p>
          <a:p>
            <a:pPr marL="0" indent="0" algn="just">
              <a:buNone/>
            </a:pPr>
            <a:r>
              <a:rPr lang="fr-FR" sz="2400" i="1" dirty="0"/>
              <a:t>Langage et classes sociales, </a:t>
            </a:r>
            <a:r>
              <a:rPr lang="fr-FR" sz="2400" dirty="0"/>
              <a:t>B. Bernstein (1975)</a:t>
            </a:r>
            <a:r>
              <a:rPr lang="fr-FR" sz="2400" i="1" dirty="0"/>
              <a:t>,</a:t>
            </a:r>
            <a:r>
              <a:rPr lang="fr-FR" sz="2400" dirty="0"/>
              <a:t> Les éditions de Minuit. P267</a:t>
            </a:r>
          </a:p>
          <a:p>
            <a:endParaRPr lang="fr-FR" dirty="0"/>
          </a:p>
        </p:txBody>
      </p:sp>
    </p:spTree>
    <p:extLst>
      <p:ext uri="{BB962C8B-B14F-4D97-AF65-F5344CB8AC3E}">
        <p14:creationId xmlns:p14="http://schemas.microsoft.com/office/powerpoint/2010/main" val="2757346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95292" y="463897"/>
            <a:ext cx="2482479" cy="2333768"/>
          </a:xfrm>
        </p:spPr>
        <p:txBody>
          <a:bodyPr lIns="0" tIns="0" rIns="0" bIns="0" rtlCol="0">
            <a:noAutofit/>
          </a:bodyPr>
          <a:lstStyle/>
          <a:p>
            <a:pPr rtl="0"/>
            <a:r>
              <a:rPr lang="fr-FR" spc="-150" dirty="0" smtClean="0"/>
              <a:t>6 approches du CICUR</a:t>
            </a:r>
            <a:endParaRPr lang="fr-FR" spc="-150" dirty="0"/>
          </a:p>
        </p:txBody>
      </p:sp>
      <p:sp>
        <p:nvSpPr>
          <p:cNvPr id="20" name="Rectangle 19" descr="Niveau de hiérarchie 2 Article 1">
            <a:extLst>
              <a:ext uri="{FF2B5EF4-FFF2-40B4-BE49-F238E27FC236}">
                <a16:creationId xmlns:a16="http://schemas.microsoft.com/office/drawing/2014/main" id="{E27E376D-AE9F-46B0-AA66-A3D22FC5623A}"/>
              </a:ext>
            </a:extLst>
          </p:cNvPr>
          <p:cNvSpPr/>
          <p:nvPr/>
        </p:nvSpPr>
        <p:spPr>
          <a:xfrm>
            <a:off x="464025" y="2797665"/>
            <a:ext cx="1665026" cy="1921479"/>
          </a:xfrm>
          <a:prstGeom prst="rect">
            <a:avLst/>
          </a:prstGeom>
          <a:solidFill>
            <a:schemeClr val="accent1"/>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fr-FR" sz="1300" b="1" kern="1200" dirty="0" smtClean="0">
                <a:solidFill>
                  <a:schemeClr val="bg1"/>
                </a:solidFill>
                <a:latin typeface="+mj-lt"/>
                <a:ea typeface="+mn-ea"/>
                <a:cs typeface="+mn-cs"/>
              </a:rPr>
              <a:t>Le chaos curriculaire</a:t>
            </a:r>
            <a:endParaRPr lang="fr-FR" sz="1300" b="0" kern="1200" dirty="0">
              <a:solidFill>
                <a:schemeClr val="bg1"/>
              </a:solidFill>
              <a:ea typeface="+mn-ea"/>
              <a:cs typeface="+mn-cs"/>
            </a:endParaRPr>
          </a:p>
        </p:txBody>
      </p:sp>
      <p:sp>
        <p:nvSpPr>
          <p:cNvPr id="22" name="Rectangle 21" descr="Niveau de hiérarchie 2 Article 2">
            <a:extLst>
              <a:ext uri="{FF2B5EF4-FFF2-40B4-BE49-F238E27FC236}">
                <a16:creationId xmlns:a16="http://schemas.microsoft.com/office/drawing/2014/main" id="{FAC2903E-5B1B-456C-94C2-FC7E867D4F53}"/>
              </a:ext>
            </a:extLst>
          </p:cNvPr>
          <p:cNvSpPr/>
          <p:nvPr/>
        </p:nvSpPr>
        <p:spPr>
          <a:xfrm>
            <a:off x="2385870" y="2792718"/>
            <a:ext cx="1704741" cy="1921478"/>
          </a:xfrm>
          <a:prstGeom prst="rect">
            <a:avLst/>
          </a:prstGeom>
          <a:solidFill>
            <a:srgbClr val="FFFF00"/>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fr-FR" sz="1300" b="1" kern="1200" dirty="0" smtClean="0">
                <a:solidFill>
                  <a:prstClr val="black"/>
                </a:solidFill>
                <a:latin typeface="+mj-lt"/>
                <a:ea typeface="+mn-ea"/>
                <a:cs typeface="+mn-cs"/>
              </a:rPr>
              <a:t>Les finalités de l’enseignement</a:t>
            </a:r>
            <a:endParaRPr lang="fr-FR" sz="1300" b="0" kern="1200" dirty="0">
              <a:solidFill>
                <a:prstClr val="black"/>
              </a:solidFill>
              <a:ea typeface="+mn-ea"/>
              <a:cs typeface="+mn-cs"/>
            </a:endParaRPr>
          </a:p>
        </p:txBody>
      </p:sp>
      <p:sp>
        <p:nvSpPr>
          <p:cNvPr id="24" name="Rectangle 23" descr="Niveau de hiérarchie 2 Article 3">
            <a:extLst>
              <a:ext uri="{FF2B5EF4-FFF2-40B4-BE49-F238E27FC236}">
                <a16:creationId xmlns:a16="http://schemas.microsoft.com/office/drawing/2014/main" id="{E229E048-A3A7-4692-842F-3C90638B8575}"/>
              </a:ext>
            </a:extLst>
          </p:cNvPr>
          <p:cNvSpPr/>
          <p:nvPr/>
        </p:nvSpPr>
        <p:spPr>
          <a:xfrm>
            <a:off x="4359562" y="2792718"/>
            <a:ext cx="1612571" cy="1921478"/>
          </a:xfrm>
          <a:prstGeom prst="rect">
            <a:avLst/>
          </a:prstGeom>
          <a:solidFill>
            <a:schemeClr val="accent4">
              <a:lumMod val="60000"/>
              <a:lumOff val="40000"/>
            </a:schemeClr>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fr-FR" sz="1300" b="1" kern="1200" dirty="0" smtClean="0">
                <a:solidFill>
                  <a:prstClr val="black"/>
                </a:solidFill>
                <a:latin typeface="+mj-lt"/>
                <a:ea typeface="+mn-ea"/>
                <a:cs typeface="+mn-cs"/>
              </a:rPr>
              <a:t>Les pouvoirs organisateurs</a:t>
            </a:r>
            <a:endParaRPr lang="fr-FR" sz="1300" b="0" kern="1200" dirty="0">
              <a:solidFill>
                <a:prstClr val="black"/>
              </a:solidFill>
              <a:ea typeface="+mn-ea"/>
              <a:cs typeface="+mn-cs"/>
            </a:endParaRPr>
          </a:p>
        </p:txBody>
      </p:sp>
      <p:sp>
        <p:nvSpPr>
          <p:cNvPr id="26" name="Rectangle 25" descr="Niveau de hiérarchie 2 Article 4">
            <a:extLst>
              <a:ext uri="{FF2B5EF4-FFF2-40B4-BE49-F238E27FC236}">
                <a16:creationId xmlns:a16="http://schemas.microsoft.com/office/drawing/2014/main" id="{6CC65D6C-DD16-4338-8CA6-BFA0B65035D7}"/>
              </a:ext>
            </a:extLst>
          </p:cNvPr>
          <p:cNvSpPr/>
          <p:nvPr/>
        </p:nvSpPr>
        <p:spPr>
          <a:xfrm>
            <a:off x="6291177" y="2792718"/>
            <a:ext cx="1584005" cy="1921478"/>
          </a:xfrm>
          <a:prstGeom prst="rect">
            <a:avLst/>
          </a:prstGeom>
          <a:solidFill>
            <a:srgbClr val="FF0000"/>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fr-FR" sz="1300" b="1" dirty="0" smtClean="0">
                <a:solidFill>
                  <a:schemeClr val="bg1"/>
                </a:solidFill>
                <a:latin typeface="+mj-lt"/>
              </a:rPr>
              <a:t>Les s</a:t>
            </a:r>
            <a:r>
              <a:rPr lang="fr-FR" sz="1300" b="1" kern="1200" dirty="0" smtClean="0">
                <a:solidFill>
                  <a:schemeClr val="bg1"/>
                </a:solidFill>
                <a:latin typeface="+mj-lt"/>
                <a:ea typeface="+mn-ea"/>
                <a:cs typeface="+mn-cs"/>
              </a:rPr>
              <a:t>avoirs scolaires et non scolaires</a:t>
            </a:r>
            <a:endParaRPr lang="fr-FR" sz="1300" b="0" kern="1200" dirty="0">
              <a:solidFill>
                <a:schemeClr val="bg1"/>
              </a:solidFill>
              <a:ea typeface="+mn-ea"/>
              <a:cs typeface="+mn-cs"/>
            </a:endParaRPr>
          </a:p>
        </p:txBody>
      </p:sp>
      <p:sp>
        <p:nvSpPr>
          <p:cNvPr id="28" name="Rectangle 27" descr="Niveau de hiérarchie 2 Article 5">
            <a:extLst>
              <a:ext uri="{FF2B5EF4-FFF2-40B4-BE49-F238E27FC236}">
                <a16:creationId xmlns:a16="http://schemas.microsoft.com/office/drawing/2014/main" id="{D9B98AB0-A449-4332-82F4-94318C473B83}"/>
              </a:ext>
            </a:extLst>
          </p:cNvPr>
          <p:cNvSpPr/>
          <p:nvPr/>
        </p:nvSpPr>
        <p:spPr>
          <a:xfrm>
            <a:off x="8194226" y="2792718"/>
            <a:ext cx="1574901" cy="1921478"/>
          </a:xfrm>
          <a:prstGeom prst="rect">
            <a:avLst/>
          </a:prstGeom>
          <a:solidFill>
            <a:schemeClr val="accent2">
              <a:lumMod val="40000"/>
              <a:lumOff val="60000"/>
            </a:schemeClr>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fr-FR" sz="1300" b="1" kern="1200" dirty="0" smtClean="0">
                <a:solidFill>
                  <a:prstClr val="black"/>
                </a:solidFill>
                <a:latin typeface="+mj-lt"/>
                <a:ea typeface="+mn-ea"/>
                <a:cs typeface="+mn-cs"/>
              </a:rPr>
              <a:t>Le temps et l’organisation scolaires</a:t>
            </a:r>
            <a:endParaRPr lang="fr-FR" sz="1300" b="0" kern="1200" dirty="0">
              <a:solidFill>
                <a:prstClr val="black"/>
              </a:solidFill>
              <a:ea typeface="+mn-ea"/>
              <a:cs typeface="+mn-cs"/>
            </a:endParaRPr>
          </a:p>
        </p:txBody>
      </p:sp>
      <p:sp>
        <p:nvSpPr>
          <p:cNvPr id="30" name="Rectangle 29" descr="Niveau de hiérarchie 2 Article 6">
            <a:extLst>
              <a:ext uri="{FF2B5EF4-FFF2-40B4-BE49-F238E27FC236}">
                <a16:creationId xmlns:a16="http://schemas.microsoft.com/office/drawing/2014/main" id="{F8066417-8A57-4907-85EC-A2494CB96202}"/>
              </a:ext>
            </a:extLst>
          </p:cNvPr>
          <p:cNvSpPr/>
          <p:nvPr/>
        </p:nvSpPr>
        <p:spPr>
          <a:xfrm>
            <a:off x="10003808" y="2736928"/>
            <a:ext cx="1610849" cy="1921478"/>
          </a:xfrm>
          <a:prstGeom prst="rect">
            <a:avLst/>
          </a:prstGeom>
          <a:solidFill>
            <a:srgbClr val="0070C0"/>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fr-FR" sz="1300" b="1" kern="1200" dirty="0" smtClean="0">
                <a:solidFill>
                  <a:schemeClr val="bg1"/>
                </a:solidFill>
                <a:latin typeface="+mj-lt"/>
                <a:ea typeface="+mn-ea"/>
                <a:cs typeface="+mn-cs"/>
              </a:rPr>
              <a:t>Les enseignants et le curriculum</a:t>
            </a:r>
            <a:endParaRPr lang="fr-FR" sz="1300" b="0" kern="1200" dirty="0">
              <a:solidFill>
                <a:schemeClr val="bg1"/>
              </a:solidFill>
              <a:ea typeface="+mn-ea"/>
              <a:cs typeface="+mn-cs"/>
            </a:endParaRPr>
          </a:p>
        </p:txBody>
      </p:sp>
      <p:cxnSp>
        <p:nvCxnSpPr>
          <p:cNvPr id="100" name="Connecteur droit 99" descr="Ligne de connecteur">
            <a:extLst>
              <a:ext uri="{FF2B5EF4-FFF2-40B4-BE49-F238E27FC236}">
                <a16:creationId xmlns:a16="http://schemas.microsoft.com/office/drawing/2014/main" id="{466A5381-C5C5-4929-819D-58E93DD737B3}"/>
              </a:ext>
            </a:extLst>
          </p:cNvPr>
          <p:cNvCxnSpPr>
            <a:cxnSpLocks/>
          </p:cNvCxnSpPr>
          <p:nvPr/>
        </p:nvCxnSpPr>
        <p:spPr>
          <a:xfrm>
            <a:off x="4423769" y="3697667"/>
            <a:ext cx="0" cy="11966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Connecteur droit 101" descr="Ligne de connecteur">
            <a:extLst>
              <a:ext uri="{FF2B5EF4-FFF2-40B4-BE49-F238E27FC236}">
                <a16:creationId xmlns:a16="http://schemas.microsoft.com/office/drawing/2014/main" id="{E2D21EE2-D070-4DA0-A1AD-9C1E88D9194D}"/>
              </a:ext>
            </a:extLst>
          </p:cNvPr>
          <p:cNvCxnSpPr>
            <a:cxnSpLocks/>
          </p:cNvCxnSpPr>
          <p:nvPr/>
        </p:nvCxnSpPr>
        <p:spPr>
          <a:xfrm>
            <a:off x="5705016" y="3817331"/>
            <a:ext cx="0" cy="11966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Connecteur droit 103" descr="Ligne de connecteur">
            <a:extLst>
              <a:ext uri="{FF2B5EF4-FFF2-40B4-BE49-F238E27FC236}">
                <a16:creationId xmlns:a16="http://schemas.microsoft.com/office/drawing/2014/main" id="{21A1A5B2-BDF8-4C24-8AF8-C28C03D465D2}"/>
              </a:ext>
            </a:extLst>
          </p:cNvPr>
          <p:cNvCxnSpPr>
            <a:cxnSpLocks/>
          </p:cNvCxnSpPr>
          <p:nvPr/>
        </p:nvCxnSpPr>
        <p:spPr>
          <a:xfrm>
            <a:off x="8267510" y="3697667"/>
            <a:ext cx="0" cy="11966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Connecteur droit 105" descr="Ligne de connecteur">
            <a:extLst>
              <a:ext uri="{FF2B5EF4-FFF2-40B4-BE49-F238E27FC236}">
                <a16:creationId xmlns:a16="http://schemas.microsoft.com/office/drawing/2014/main" id="{F3CC1BD9-74A7-4241-AB01-433AF19DE974}"/>
              </a:ext>
            </a:extLst>
          </p:cNvPr>
          <p:cNvCxnSpPr>
            <a:cxnSpLocks/>
          </p:cNvCxnSpPr>
          <p:nvPr/>
        </p:nvCxnSpPr>
        <p:spPr>
          <a:xfrm>
            <a:off x="10830002" y="3697667"/>
            <a:ext cx="0" cy="11966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094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descr="Niveau de hiérarchie 2 Article 1">
            <a:extLst>
              <a:ext uri="{FF2B5EF4-FFF2-40B4-BE49-F238E27FC236}">
                <a16:creationId xmlns:a16="http://schemas.microsoft.com/office/drawing/2014/main" id="{E27E376D-AE9F-46B0-AA66-A3D22FC5623A}"/>
              </a:ext>
            </a:extLst>
          </p:cNvPr>
          <p:cNvSpPr/>
          <p:nvPr/>
        </p:nvSpPr>
        <p:spPr>
          <a:xfrm>
            <a:off x="506227" y="2856591"/>
            <a:ext cx="4375261" cy="3445735"/>
          </a:xfrm>
          <a:prstGeom prst="rect">
            <a:avLst/>
          </a:prstGeom>
          <a:solidFill>
            <a:schemeClr val="accent1"/>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fr-FR" sz="4000" b="1" kern="1200" dirty="0" smtClean="0">
                <a:solidFill>
                  <a:schemeClr val="bg1"/>
                </a:solidFill>
                <a:latin typeface="+mj-lt"/>
                <a:ea typeface="+mn-ea"/>
                <a:cs typeface="+mn-cs"/>
              </a:rPr>
              <a:t>Le chaos curriculaire</a:t>
            </a:r>
            <a:endParaRPr lang="fr-FR" sz="4000" b="0" kern="1200" dirty="0">
              <a:solidFill>
                <a:schemeClr val="bg1"/>
              </a:solidFill>
              <a:ea typeface="+mn-ea"/>
              <a:cs typeface="+mn-cs"/>
            </a:endParaRPr>
          </a:p>
        </p:txBody>
      </p:sp>
      <p:cxnSp>
        <p:nvCxnSpPr>
          <p:cNvPr id="100" name="Connecteur droit 99" descr="Ligne de connecteur">
            <a:extLst>
              <a:ext uri="{FF2B5EF4-FFF2-40B4-BE49-F238E27FC236}">
                <a16:creationId xmlns:a16="http://schemas.microsoft.com/office/drawing/2014/main" id="{466A5381-C5C5-4929-819D-58E93DD737B3}"/>
              </a:ext>
            </a:extLst>
          </p:cNvPr>
          <p:cNvCxnSpPr>
            <a:cxnSpLocks/>
          </p:cNvCxnSpPr>
          <p:nvPr/>
        </p:nvCxnSpPr>
        <p:spPr>
          <a:xfrm>
            <a:off x="4423769" y="3697667"/>
            <a:ext cx="0" cy="11966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Connecteur droit 101" descr="Ligne de connecteur">
            <a:extLst>
              <a:ext uri="{FF2B5EF4-FFF2-40B4-BE49-F238E27FC236}">
                <a16:creationId xmlns:a16="http://schemas.microsoft.com/office/drawing/2014/main" id="{E2D21EE2-D070-4DA0-A1AD-9C1E88D9194D}"/>
              </a:ext>
            </a:extLst>
          </p:cNvPr>
          <p:cNvCxnSpPr>
            <a:cxnSpLocks/>
          </p:cNvCxnSpPr>
          <p:nvPr/>
        </p:nvCxnSpPr>
        <p:spPr>
          <a:xfrm>
            <a:off x="5705016" y="3817331"/>
            <a:ext cx="0" cy="11966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Connecteur droit 103" descr="Ligne de connecteur">
            <a:extLst>
              <a:ext uri="{FF2B5EF4-FFF2-40B4-BE49-F238E27FC236}">
                <a16:creationId xmlns:a16="http://schemas.microsoft.com/office/drawing/2014/main" id="{21A1A5B2-BDF8-4C24-8AF8-C28C03D465D2}"/>
              </a:ext>
            </a:extLst>
          </p:cNvPr>
          <p:cNvCxnSpPr>
            <a:cxnSpLocks/>
          </p:cNvCxnSpPr>
          <p:nvPr/>
        </p:nvCxnSpPr>
        <p:spPr>
          <a:xfrm>
            <a:off x="8267510" y="3697667"/>
            <a:ext cx="0" cy="11966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6" name="Connecteur droit 105" descr="Ligne de connecteur">
            <a:extLst>
              <a:ext uri="{FF2B5EF4-FFF2-40B4-BE49-F238E27FC236}">
                <a16:creationId xmlns:a16="http://schemas.microsoft.com/office/drawing/2014/main" id="{F3CC1BD9-74A7-4241-AB01-433AF19DE974}"/>
              </a:ext>
            </a:extLst>
          </p:cNvPr>
          <p:cNvCxnSpPr>
            <a:cxnSpLocks/>
          </p:cNvCxnSpPr>
          <p:nvPr/>
        </p:nvCxnSpPr>
        <p:spPr>
          <a:xfrm>
            <a:off x="10830002" y="3697667"/>
            <a:ext cx="0" cy="11966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Approche 1</a:t>
            </a:r>
            <a:endParaRPr lang="fr-FR"/>
          </a:p>
        </p:txBody>
      </p:sp>
    </p:spTree>
    <p:extLst>
      <p:ext uri="{BB962C8B-B14F-4D97-AF65-F5344CB8AC3E}">
        <p14:creationId xmlns:p14="http://schemas.microsoft.com/office/powerpoint/2010/main" val="3577180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Approche 2</a:t>
            </a:r>
            <a:endParaRPr lang="fr-FR" dirty="0"/>
          </a:p>
        </p:txBody>
      </p:sp>
      <p:sp>
        <p:nvSpPr>
          <p:cNvPr id="5" name="Espace réservé du contenu 4" descr="Niveau de hiérarchie 2 Article 2">
            <a:extLst>
              <a:ext uri="{FF2B5EF4-FFF2-40B4-BE49-F238E27FC236}">
                <a16:creationId xmlns:a16="http://schemas.microsoft.com/office/drawing/2014/main" id="{FAC2903E-5B1B-456C-94C2-FC7E867D4F53}"/>
              </a:ext>
            </a:extLst>
          </p:cNvPr>
          <p:cNvSpPr>
            <a:spLocks noGrp="1"/>
          </p:cNvSpPr>
          <p:nvPr>
            <p:ph idx="1"/>
          </p:nvPr>
        </p:nvSpPr>
        <p:spPr>
          <a:xfrm>
            <a:off x="838200" y="1825625"/>
            <a:ext cx="4637049" cy="4351338"/>
          </a:xfrm>
          <a:prstGeom prst="rect">
            <a:avLst/>
          </a:prstGeom>
          <a:solidFill>
            <a:srgbClr val="FFFF00"/>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fr-FR" sz="4000" b="1" kern="1200" dirty="0" smtClean="0">
                <a:solidFill>
                  <a:prstClr val="black"/>
                </a:solidFill>
                <a:latin typeface="+mj-lt"/>
                <a:ea typeface="+mn-ea"/>
                <a:cs typeface="+mn-cs"/>
              </a:rPr>
              <a:t>Les finalités de l’enseignement</a:t>
            </a:r>
            <a:endParaRPr lang="fr-FR" sz="4000" b="0" kern="1200" dirty="0">
              <a:solidFill>
                <a:prstClr val="black"/>
              </a:solidFill>
              <a:ea typeface="+mn-ea"/>
              <a:cs typeface="+mn-cs"/>
            </a:endParaRPr>
          </a:p>
        </p:txBody>
      </p:sp>
    </p:spTree>
    <p:extLst>
      <p:ext uri="{BB962C8B-B14F-4D97-AF65-F5344CB8AC3E}">
        <p14:creationId xmlns:p14="http://schemas.microsoft.com/office/powerpoint/2010/main" val="318119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35980" y="434898"/>
            <a:ext cx="10617820" cy="6244682"/>
          </a:xfrm>
        </p:spPr>
        <p:txBody>
          <a:bodyPr>
            <a:noAutofit/>
          </a:bodyPr>
          <a:lstStyle/>
          <a:p>
            <a:pPr marL="0" indent="0" algn="just">
              <a:lnSpc>
                <a:spcPct val="120000"/>
              </a:lnSpc>
              <a:spcBef>
                <a:spcPts val="0"/>
              </a:spcBef>
              <a:buNone/>
            </a:pPr>
            <a:r>
              <a:rPr lang="fr-FR" sz="1600" dirty="0" smtClean="0">
                <a:latin typeface="Times New Roman" panose="02020603050405020304" pitchFamily="18" charset="0"/>
                <a:cs typeface="Times New Roman" panose="02020603050405020304" pitchFamily="18" charset="0"/>
              </a:rPr>
              <a:t>Se </a:t>
            </a:r>
            <a:r>
              <a:rPr lang="fr-FR" sz="1600" b="1" dirty="0" smtClean="0">
                <a:latin typeface="Times New Roman" panose="02020603050405020304" pitchFamily="18" charset="0"/>
                <a:cs typeface="Times New Roman" panose="02020603050405020304" pitchFamily="18" charset="0"/>
              </a:rPr>
              <a:t>fonder </a:t>
            </a:r>
            <a:r>
              <a:rPr lang="fr-FR" sz="1600" b="1" dirty="0">
                <a:latin typeface="Times New Roman" panose="02020603050405020304" pitchFamily="18" charset="0"/>
                <a:cs typeface="Times New Roman" panose="02020603050405020304" pitchFamily="18" charset="0"/>
              </a:rPr>
              <a:t>sur les finalités de la république et de sa devise pour voir s’il ne serait possible de rattacher explicitement</a:t>
            </a:r>
            <a:r>
              <a:rPr lang="fr-FR" sz="1600" dirty="0">
                <a:latin typeface="Times New Roman" panose="02020603050405020304" pitchFamily="18" charset="0"/>
                <a:cs typeface="Times New Roman" panose="02020603050405020304" pitchFamily="18" charset="0"/>
              </a:rPr>
              <a:t> les savoirs scolaires :</a:t>
            </a:r>
          </a:p>
          <a:p>
            <a:pPr marL="0" lvl="0" indent="0" algn="just">
              <a:lnSpc>
                <a:spcPct val="120000"/>
              </a:lnSpc>
              <a:spcBef>
                <a:spcPts val="0"/>
              </a:spcBef>
              <a:buNone/>
            </a:pPr>
            <a:r>
              <a:rPr lang="fr-FR" sz="1600" dirty="0">
                <a:latin typeface="Times New Roman" panose="02020603050405020304" pitchFamily="18" charset="0"/>
                <a:cs typeface="Times New Roman" panose="02020603050405020304" pitchFamily="18" charset="0"/>
              </a:rPr>
              <a:t>à l’idée de </a:t>
            </a:r>
            <a:r>
              <a:rPr lang="fr-FR" sz="1600" b="1" dirty="0">
                <a:latin typeface="Times New Roman" panose="02020603050405020304" pitchFamily="18" charset="0"/>
                <a:cs typeface="Times New Roman" panose="02020603050405020304" pitchFamily="18" charset="0"/>
              </a:rPr>
              <a:t>liberté</a:t>
            </a:r>
            <a:r>
              <a:rPr lang="fr-FR" sz="1600" dirty="0">
                <a:latin typeface="Times New Roman" panose="02020603050405020304" pitchFamily="18" charset="0"/>
                <a:cs typeface="Times New Roman" panose="02020603050405020304" pitchFamily="18" charset="0"/>
              </a:rPr>
              <a:t>, la finalité générale de cultiver la liberté de pensée, de rechercher la vérité qui constitue une émancipation des esprits, de rechercher des arguments contre les positions potentiellement dominantes et liberticides de certains savoirs ( sciences et techniques par exemple) , ou de mettre dans les objectifs des apprentissages la vigilance contre les </a:t>
            </a:r>
            <a:r>
              <a:rPr lang="fr-FR" sz="1600" dirty="0" err="1">
                <a:latin typeface="Times New Roman" panose="02020603050405020304" pitchFamily="18" charset="0"/>
                <a:cs typeface="Times New Roman" panose="02020603050405020304" pitchFamily="18" charset="0"/>
              </a:rPr>
              <a:t>fake</a:t>
            </a:r>
            <a:r>
              <a:rPr lang="fr-FR" sz="1600" dirty="0">
                <a:latin typeface="Times New Roman" panose="02020603050405020304" pitchFamily="18" charset="0"/>
                <a:cs typeface="Times New Roman" panose="02020603050405020304" pitchFamily="18" charset="0"/>
              </a:rPr>
              <a:t> news. Questions posées aussi à l’heure où dans le monde entier diverses influences religieuses ou idéologiques viennent contester les programmes scolaires existants (au motif qu'il faudrait laisser aux élèves le choix entre les savoirs fondés en raison et les autres) , avec divers arguments comme « laisser le choix » aux élèves (entre la science et les constructions de religions</a:t>
            </a:r>
            <a:r>
              <a:rPr lang="fr-FR" sz="1600" dirty="0" smtClean="0">
                <a:latin typeface="Times New Roman" panose="02020603050405020304" pitchFamily="18" charset="0"/>
                <a:cs typeface="Times New Roman" panose="02020603050405020304" pitchFamily="18" charset="0"/>
              </a:rPr>
              <a:t>).</a:t>
            </a:r>
          </a:p>
          <a:p>
            <a:pPr marL="0" lvl="0" indent="0" algn="just">
              <a:lnSpc>
                <a:spcPct val="120000"/>
              </a:lnSpc>
              <a:spcBef>
                <a:spcPts val="0"/>
              </a:spcBef>
              <a:buNone/>
            </a:pPr>
            <a:endParaRPr lang="fr-FR" sz="1600" dirty="0">
              <a:latin typeface="Times New Roman" panose="02020603050405020304" pitchFamily="18" charset="0"/>
              <a:cs typeface="Times New Roman" panose="02020603050405020304" pitchFamily="18" charset="0"/>
            </a:endParaRPr>
          </a:p>
          <a:p>
            <a:pPr marL="0" lvl="0" indent="0" algn="just">
              <a:lnSpc>
                <a:spcPct val="120000"/>
              </a:lnSpc>
              <a:spcBef>
                <a:spcPts val="0"/>
              </a:spcBef>
              <a:buNone/>
            </a:pPr>
            <a:r>
              <a:rPr lang="fr-FR" sz="1600" dirty="0">
                <a:latin typeface="Times New Roman" panose="02020603050405020304" pitchFamily="18" charset="0"/>
                <a:cs typeface="Times New Roman" panose="02020603050405020304" pitchFamily="18" charset="0"/>
              </a:rPr>
              <a:t>à l’idée </a:t>
            </a:r>
            <a:r>
              <a:rPr lang="fr-FR" sz="1600" b="1" dirty="0">
                <a:latin typeface="Times New Roman" panose="02020603050405020304" pitchFamily="18" charset="0"/>
                <a:cs typeface="Times New Roman" panose="02020603050405020304" pitchFamily="18" charset="0"/>
              </a:rPr>
              <a:t>d’égalité</a:t>
            </a:r>
            <a:r>
              <a:rPr lang="fr-FR" sz="1600" dirty="0">
                <a:latin typeface="Times New Roman" panose="02020603050405020304" pitchFamily="18" charset="0"/>
                <a:cs typeface="Times New Roman" panose="02020603050405020304" pitchFamily="18" charset="0"/>
              </a:rPr>
              <a:t>, la finalité générale que les apprentissages des élèves ne creusent pas entre eux des écarts incontrôlés et irréversibles assurant le reproduction sociale des classes privilégiées, mais au contraire assurent une juste exposition des élèves à des savoirs de même exigence, apprêtés par des étayages adéquats; mais aussi l’idée d’une égalité entre les différents corps de savoir aujourd’hui en permanence hiérarchisés avec en bas de l’échelle des valeurs les savoirs professionnels, ou pire encore les compétences de vie, et en haut les mathématiques ou la philosophie </a:t>
            </a:r>
            <a:r>
              <a:rPr lang="fr-FR" sz="1600" dirty="0" smtClean="0">
                <a:latin typeface="Times New Roman" panose="02020603050405020304" pitchFamily="18" charset="0"/>
                <a:cs typeface="Times New Roman" panose="02020603050405020304" pitchFamily="18" charset="0"/>
              </a:rPr>
              <a:t>;</a:t>
            </a:r>
          </a:p>
          <a:p>
            <a:pPr marL="0" lvl="0" indent="0" algn="just">
              <a:lnSpc>
                <a:spcPct val="120000"/>
              </a:lnSpc>
              <a:spcBef>
                <a:spcPts val="0"/>
              </a:spcBef>
              <a:buNone/>
            </a:pPr>
            <a:endParaRPr lang="fr-FR" sz="1600" dirty="0">
              <a:latin typeface="Times New Roman" panose="02020603050405020304" pitchFamily="18" charset="0"/>
              <a:cs typeface="Times New Roman" panose="02020603050405020304" pitchFamily="18" charset="0"/>
            </a:endParaRPr>
          </a:p>
          <a:p>
            <a:pPr marL="0" lvl="0" indent="0" algn="just">
              <a:lnSpc>
                <a:spcPct val="120000"/>
              </a:lnSpc>
              <a:spcBef>
                <a:spcPts val="0"/>
              </a:spcBef>
              <a:buNone/>
            </a:pPr>
            <a:r>
              <a:rPr lang="fr-FR" sz="1600" dirty="0">
                <a:latin typeface="Times New Roman" panose="02020603050405020304" pitchFamily="18" charset="0"/>
                <a:cs typeface="Times New Roman" panose="02020603050405020304" pitchFamily="18" charset="0"/>
              </a:rPr>
              <a:t>à l’idée de </a:t>
            </a:r>
            <a:r>
              <a:rPr lang="fr-FR" sz="1600" b="1" dirty="0">
                <a:latin typeface="Times New Roman" panose="02020603050405020304" pitchFamily="18" charset="0"/>
                <a:cs typeface="Times New Roman" panose="02020603050405020304" pitchFamily="18" charset="0"/>
              </a:rPr>
              <a:t>fraternité</a:t>
            </a:r>
            <a:r>
              <a:rPr lang="fr-FR" sz="1600" dirty="0">
                <a:latin typeface="Times New Roman" panose="02020603050405020304" pitchFamily="18" charset="0"/>
                <a:cs typeface="Times New Roman" panose="02020603050405020304" pitchFamily="18" charset="0"/>
              </a:rPr>
              <a:t> la finalité générale de culture de la paix et du dialogue, mais aussi du développement de l’empathie et de l’attention à autrui. Celle d’une éducation évitant les apprentissages qui développent à l’excès l’esprit de concurrence entre les élèves. Qui développe la tolérance dans un contexte où les curriculums existant au monde sont en général nationaux, et instillent souvent des préférences nationales profondément dans le tissu des contenus : programmes de langues, d’histoire, de littérature, de géographie etc. Par ailleurs, une référence à la diversité identitaire des élèves peut-elle conduire à éclairer de façon nouvelle et apaisée le rapport entre le curriculum et les identités ?</a:t>
            </a:r>
          </a:p>
          <a:p>
            <a:pPr marL="0" indent="0" algn="just">
              <a:lnSpc>
                <a:spcPct val="120000"/>
              </a:lnSpc>
              <a:spcBef>
                <a:spcPts val="0"/>
              </a:spcBef>
              <a:buNone/>
            </a:pPr>
            <a:endParaRPr lang="fr-FR" sz="1600" dirty="0"/>
          </a:p>
        </p:txBody>
      </p:sp>
    </p:spTree>
    <p:extLst>
      <p:ext uri="{BB962C8B-B14F-4D97-AF65-F5344CB8AC3E}">
        <p14:creationId xmlns:p14="http://schemas.microsoft.com/office/powerpoint/2010/main" val="2436438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4C93B-0481-AA7F-B1EB-05B4E03AEEBE}"/>
              </a:ext>
            </a:extLst>
          </p:cNvPr>
          <p:cNvSpPr>
            <a:spLocks noGrp="1"/>
          </p:cNvSpPr>
          <p:nvPr>
            <p:ph type="title"/>
          </p:nvPr>
        </p:nvSpPr>
        <p:spPr/>
        <p:txBody>
          <a:bodyPr/>
          <a:lstStyle/>
          <a:p>
            <a:r>
              <a:rPr lang="fr-FR" dirty="0" smtClean="0"/>
              <a:t>Approche 3</a:t>
            </a:r>
            <a:endParaRPr lang="fr-FR" dirty="0"/>
          </a:p>
        </p:txBody>
      </p:sp>
      <p:sp>
        <p:nvSpPr>
          <p:cNvPr id="4" name="Espace réservé du contenu 3" descr="Niveau de hiérarchie 2 Article 3">
            <a:extLst>
              <a:ext uri="{FF2B5EF4-FFF2-40B4-BE49-F238E27FC236}">
                <a16:creationId xmlns:a16="http://schemas.microsoft.com/office/drawing/2014/main" id="{E229E048-A3A7-4692-842F-3C90638B8575}"/>
              </a:ext>
            </a:extLst>
          </p:cNvPr>
          <p:cNvSpPr>
            <a:spLocks noGrp="1"/>
          </p:cNvSpPr>
          <p:nvPr>
            <p:ph idx="1"/>
          </p:nvPr>
        </p:nvSpPr>
        <p:spPr>
          <a:xfrm>
            <a:off x="838200" y="1825625"/>
            <a:ext cx="4938132" cy="4351338"/>
          </a:xfrm>
          <a:prstGeom prst="rect">
            <a:avLst/>
          </a:prstGeom>
          <a:solidFill>
            <a:schemeClr val="accent4">
              <a:lumMod val="60000"/>
              <a:lumOff val="40000"/>
            </a:schemeClr>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fr-FR" sz="4000" b="1" kern="1200" dirty="0" smtClean="0">
                <a:solidFill>
                  <a:prstClr val="black"/>
                </a:solidFill>
                <a:latin typeface="+mj-lt"/>
                <a:ea typeface="+mn-ea"/>
                <a:cs typeface="+mn-cs"/>
              </a:rPr>
              <a:t>Les pouvoirs organisateurs</a:t>
            </a:r>
            <a:endParaRPr lang="fr-FR" sz="4000" b="0" kern="1200" dirty="0">
              <a:solidFill>
                <a:prstClr val="black"/>
              </a:solidFill>
              <a:ea typeface="+mn-ea"/>
              <a:cs typeface="+mn-cs"/>
            </a:endParaRPr>
          </a:p>
        </p:txBody>
      </p:sp>
    </p:spTree>
    <p:extLst>
      <p:ext uri="{BB962C8B-B14F-4D97-AF65-F5344CB8AC3E}">
        <p14:creationId xmlns:p14="http://schemas.microsoft.com/office/powerpoint/2010/main" val="2119413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a:t>Enquête PISA</a:t>
            </a:r>
            <a:r>
              <a:rPr lang="fr-FR" sz="2400" dirty="0"/>
              <a:t/>
            </a:r>
            <a:br>
              <a:rPr lang="fr-FR" sz="2400" dirty="0"/>
            </a:br>
            <a:r>
              <a:rPr lang="fr-FR" sz="2400" dirty="0"/>
              <a:t>Https://www.cnesco.fr/inegalites-sociales/inegalites-de-resultats/</a:t>
            </a:r>
          </a:p>
        </p:txBody>
      </p:sp>
      <p:pic>
        <p:nvPicPr>
          <p:cNvPr id="3074" name="Picture 2" descr="https://www.cnesco.fr/wp-content/uploads/2016/10/inegalites_resultats.jpeg"/>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bwMode="auto">
          <a:xfrm>
            <a:off x="3018481" y="1825625"/>
            <a:ext cx="615503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a:stretch>
            <a:fillRect/>
          </a:stretch>
        </p:blipFill>
        <p:spPr>
          <a:xfrm>
            <a:off x="8949783" y="537368"/>
            <a:ext cx="2209800" cy="981075"/>
          </a:xfrm>
          <a:prstGeom prst="rect">
            <a:avLst/>
          </a:prstGeom>
        </p:spPr>
      </p:pic>
    </p:spTree>
    <p:extLst>
      <p:ext uri="{BB962C8B-B14F-4D97-AF65-F5344CB8AC3E}">
        <p14:creationId xmlns:p14="http://schemas.microsoft.com/office/powerpoint/2010/main" val="1203978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75249"/>
            <a:ext cx="10515600" cy="5501714"/>
          </a:xfrm>
        </p:spPr>
        <p:txBody>
          <a:bodyPr>
            <a:normAutofit fontScale="92500" lnSpcReduction="10000"/>
          </a:bodyPr>
          <a:lstStyle/>
          <a:p>
            <a:pPr lvl="0" algn="just">
              <a:lnSpc>
                <a:spcPct val="110000"/>
              </a:lnSpc>
              <a:spcBef>
                <a:spcPts val="0"/>
              </a:spcBef>
            </a:pPr>
            <a:r>
              <a:rPr lang="fr-FR" dirty="0">
                <a:latin typeface="Times New Roman" panose="02020603050405020304" pitchFamily="18" charset="0"/>
                <a:cs typeface="Times New Roman" panose="02020603050405020304" pitchFamily="18" charset="0"/>
              </a:rPr>
              <a:t>Quel ou quels </a:t>
            </a:r>
            <a:r>
              <a:rPr lang="fr-FR" b="1" dirty="0">
                <a:latin typeface="Times New Roman" panose="02020603050405020304" pitchFamily="18" charset="0"/>
                <a:cs typeface="Times New Roman" panose="02020603050405020304" pitchFamily="18" charset="0"/>
              </a:rPr>
              <a:t>pouvoirs organisateurs </a:t>
            </a:r>
            <a:r>
              <a:rPr lang="fr-FR" dirty="0">
                <a:latin typeface="Times New Roman" panose="02020603050405020304" pitchFamily="18" charset="0"/>
                <a:cs typeface="Times New Roman" panose="02020603050405020304" pitchFamily="18" charset="0"/>
              </a:rPr>
              <a:t>ont légitimité à décider en matière de savoirs et de contenus d’enseignement ? De l’UNESCO ou d’autres injonctions internationales (Banque mondiale, OCDE etc.) jusqu’à l’Etat, plus ou moins national, protégeant plus ou moins ses décisions sur les savoirs des aléas politiques, jusqu’aux régions, communes ou établissements, quels sont les avantages, risques ou inconvénients des divers niveaux ?</a:t>
            </a:r>
          </a:p>
          <a:p>
            <a:pPr lvl="0" algn="just">
              <a:lnSpc>
                <a:spcPct val="110000"/>
              </a:lnSpc>
              <a:spcBef>
                <a:spcPts val="0"/>
              </a:spcBef>
            </a:pPr>
            <a:r>
              <a:rPr lang="fr-FR" dirty="0">
                <a:latin typeface="Times New Roman" panose="02020603050405020304" pitchFamily="18" charset="0"/>
                <a:cs typeface="Times New Roman" panose="02020603050405020304" pitchFamily="18" charset="0"/>
              </a:rPr>
              <a:t>Comment les finalités peuvent-elles </a:t>
            </a:r>
            <a:r>
              <a:rPr lang="fr-FR" b="1" dirty="0">
                <a:latin typeface="Times New Roman" panose="02020603050405020304" pitchFamily="18" charset="0"/>
                <a:cs typeface="Times New Roman" panose="02020603050405020304" pitchFamily="18" charset="0"/>
              </a:rPr>
              <a:t>irriguer véritablement </a:t>
            </a:r>
            <a:r>
              <a:rPr lang="fr-FR" dirty="0">
                <a:latin typeface="Times New Roman" panose="02020603050405020304" pitchFamily="18" charset="0"/>
                <a:cs typeface="Times New Roman" panose="02020603050405020304" pitchFamily="18" charset="0"/>
              </a:rPr>
              <a:t>les enseignements et l’évaluation des élèves et ne pas rester lettre morte ? Comment poser la question à la totalité des savoirs de leur participation et de leur contribution à l’atteinte des finalités dont il a été question ? L’idée serait que chaque savoir devrait se voir définir une responsabilité, face aux élèves, aux communautés, à la nation, à l’humanité, voire à la Planète.</a:t>
            </a:r>
          </a:p>
        </p:txBody>
      </p:sp>
    </p:spTree>
    <p:extLst>
      <p:ext uri="{BB962C8B-B14F-4D97-AF65-F5344CB8AC3E}">
        <p14:creationId xmlns:p14="http://schemas.microsoft.com/office/powerpoint/2010/main" val="2670728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Approche 4</a:t>
            </a:r>
            <a:endParaRPr lang="fr-FR" dirty="0"/>
          </a:p>
        </p:txBody>
      </p:sp>
      <p:sp>
        <p:nvSpPr>
          <p:cNvPr id="4" name="Espace réservé du contenu 3" descr="Niveau de hiérarchie 2 Article 4">
            <a:extLst>
              <a:ext uri="{FF2B5EF4-FFF2-40B4-BE49-F238E27FC236}">
                <a16:creationId xmlns:a16="http://schemas.microsoft.com/office/drawing/2014/main" id="{6CC65D6C-DD16-4338-8CA6-BFA0B65035D7}"/>
              </a:ext>
            </a:extLst>
          </p:cNvPr>
          <p:cNvSpPr>
            <a:spLocks noGrp="1"/>
          </p:cNvSpPr>
          <p:nvPr>
            <p:ph idx="1"/>
          </p:nvPr>
        </p:nvSpPr>
        <p:spPr>
          <a:xfrm>
            <a:off x="838200" y="1825625"/>
            <a:ext cx="4112941" cy="4351338"/>
          </a:xfrm>
          <a:prstGeom prst="rect">
            <a:avLst/>
          </a:prstGeom>
          <a:solidFill>
            <a:srgbClr val="FF0000"/>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fr-FR" sz="4000" b="1" dirty="0" smtClean="0">
                <a:solidFill>
                  <a:schemeClr val="bg1"/>
                </a:solidFill>
                <a:latin typeface="+mj-lt"/>
              </a:rPr>
              <a:t>Les s</a:t>
            </a:r>
            <a:r>
              <a:rPr lang="fr-FR" sz="4000" b="1" kern="1200" dirty="0" smtClean="0">
                <a:solidFill>
                  <a:schemeClr val="bg1"/>
                </a:solidFill>
                <a:latin typeface="+mj-lt"/>
              </a:rPr>
              <a:t>avoirs scolaires et non scolaires</a:t>
            </a:r>
            <a:endParaRPr lang="fr-FR" sz="4000" b="0" kern="1200" dirty="0">
              <a:solidFill>
                <a:schemeClr val="bg1"/>
              </a:solidFill>
            </a:endParaRPr>
          </a:p>
        </p:txBody>
      </p:sp>
    </p:spTree>
    <p:extLst>
      <p:ext uri="{BB962C8B-B14F-4D97-AF65-F5344CB8AC3E}">
        <p14:creationId xmlns:p14="http://schemas.microsoft.com/office/powerpoint/2010/main" val="1836760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dirty="0"/>
              <a:t>(…) Les savoirs scolaires doivent-ils exclure les savoirs du monde, dans toute leur diversité (savoirs de l’opinion, savoirs des parents, des idéologies, des croyances, des métiers, des communautés culturelles, compétences de vie) ou leur imaginer une place, en les intégrant pour les interroger ? </a:t>
            </a:r>
          </a:p>
        </p:txBody>
      </p:sp>
    </p:spTree>
    <p:extLst>
      <p:ext uri="{BB962C8B-B14F-4D97-AF65-F5344CB8AC3E}">
        <p14:creationId xmlns:p14="http://schemas.microsoft.com/office/powerpoint/2010/main" val="4097832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dirty="0" err="1"/>
              <a:t>Approche</a:t>
            </a:r>
            <a:r>
              <a:rPr lang="en-GB" dirty="0"/>
              <a:t> </a:t>
            </a:r>
            <a:r>
              <a:rPr lang="en-GB" dirty="0" smtClean="0"/>
              <a:t>5</a:t>
            </a:r>
            <a:endParaRPr lang="fr-FR" dirty="0"/>
          </a:p>
        </p:txBody>
      </p:sp>
      <p:sp>
        <p:nvSpPr>
          <p:cNvPr id="7" name="Espace réservé du contenu 6" descr="Niveau de hiérarchie 2 Article 5">
            <a:extLst>
              <a:ext uri="{FF2B5EF4-FFF2-40B4-BE49-F238E27FC236}">
                <a16:creationId xmlns:a16="http://schemas.microsoft.com/office/drawing/2014/main" id="{D9B98AB0-A449-4332-82F4-94318C473B83}"/>
              </a:ext>
            </a:extLst>
          </p:cNvPr>
          <p:cNvSpPr>
            <a:spLocks noGrp="1"/>
          </p:cNvSpPr>
          <p:nvPr>
            <p:ph idx="1"/>
          </p:nvPr>
        </p:nvSpPr>
        <p:spPr>
          <a:xfrm>
            <a:off x="838200" y="1825625"/>
            <a:ext cx="3744951" cy="4351338"/>
          </a:xfrm>
          <a:prstGeom prst="rect">
            <a:avLst/>
          </a:prstGeom>
          <a:solidFill>
            <a:schemeClr val="accent2">
              <a:lumMod val="40000"/>
              <a:lumOff val="60000"/>
            </a:schemeClr>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fr-FR" sz="4000" b="1" kern="1200" dirty="0" smtClean="0">
                <a:solidFill>
                  <a:prstClr val="black"/>
                </a:solidFill>
                <a:latin typeface="+mj-lt"/>
                <a:ea typeface="+mn-ea"/>
                <a:cs typeface="+mn-cs"/>
              </a:rPr>
              <a:t>Le temps et l’organisation scolaires</a:t>
            </a:r>
            <a:endParaRPr lang="fr-FR" sz="4000" b="0" kern="1200" dirty="0">
              <a:solidFill>
                <a:prstClr val="black"/>
              </a:solidFill>
              <a:ea typeface="+mn-ea"/>
              <a:cs typeface="+mn-cs"/>
            </a:endParaRPr>
          </a:p>
        </p:txBody>
      </p:sp>
    </p:spTree>
    <p:extLst>
      <p:ext uri="{BB962C8B-B14F-4D97-AF65-F5344CB8AC3E}">
        <p14:creationId xmlns:p14="http://schemas.microsoft.com/office/powerpoint/2010/main" val="3727404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351692"/>
            <a:ext cx="10515600" cy="6217920"/>
          </a:xfrm>
        </p:spPr>
        <p:txBody>
          <a:bodyPr>
            <a:normAutofit fontScale="77500" lnSpcReduction="20000"/>
          </a:bodyPr>
          <a:lstStyle/>
          <a:p>
            <a:pPr marL="0" lvl="0" indent="0" algn="just">
              <a:lnSpc>
                <a:spcPct val="120000"/>
              </a:lnSpc>
              <a:spcBef>
                <a:spcPts val="0"/>
              </a:spcBef>
              <a:buNone/>
            </a:pPr>
            <a:r>
              <a:rPr lang="fr-FR" dirty="0">
                <a:latin typeface="Times New Roman" panose="02020603050405020304" pitchFamily="18" charset="0"/>
                <a:cs typeface="Times New Roman" panose="02020603050405020304" pitchFamily="18" charset="0"/>
              </a:rPr>
              <a:t>Le temps ou plutôt les temps scolaires : l’année </a:t>
            </a:r>
            <a:r>
              <a:rPr lang="fr-FR" dirty="0" smtClean="0">
                <a:latin typeface="Times New Roman" panose="02020603050405020304" pitchFamily="18" charset="0"/>
                <a:cs typeface="Times New Roman" panose="02020603050405020304" pitchFamily="18" charset="0"/>
              </a:rPr>
              <a:t>scolaire? </a:t>
            </a:r>
            <a:r>
              <a:rPr lang="fr-FR" dirty="0">
                <a:latin typeface="Times New Roman" panose="02020603050405020304" pitchFamily="18" charset="0"/>
                <a:cs typeface="Times New Roman" panose="02020603050405020304" pitchFamily="18" charset="0"/>
              </a:rPr>
              <a:t>La séparation </a:t>
            </a:r>
            <a:r>
              <a:rPr lang="fr-FR" dirty="0" smtClean="0">
                <a:latin typeface="Times New Roman" panose="02020603050405020304" pitchFamily="18" charset="0"/>
                <a:cs typeface="Times New Roman" panose="02020603050405020304" pitchFamily="18" charset="0"/>
              </a:rPr>
              <a:t>entre </a:t>
            </a:r>
            <a:r>
              <a:rPr lang="fr-FR" dirty="0">
                <a:latin typeface="Times New Roman" panose="02020603050405020304" pitchFamily="18" charset="0"/>
                <a:cs typeface="Times New Roman" panose="02020603050405020304" pitchFamily="18" charset="0"/>
              </a:rPr>
              <a:t>primaire et </a:t>
            </a:r>
            <a:r>
              <a:rPr lang="fr-FR" dirty="0" smtClean="0">
                <a:latin typeface="Times New Roman" panose="02020603050405020304" pitchFamily="18" charset="0"/>
                <a:cs typeface="Times New Roman" panose="02020603050405020304" pitchFamily="18" charset="0"/>
              </a:rPr>
              <a:t>secondaire ?  </a:t>
            </a:r>
            <a:r>
              <a:rPr lang="fr-FR" dirty="0">
                <a:latin typeface="Times New Roman" panose="02020603050405020304" pitchFamily="18" charset="0"/>
                <a:cs typeface="Times New Roman" panose="02020603050405020304" pitchFamily="18" charset="0"/>
              </a:rPr>
              <a:t>Entre scolarité obligatoire et scolarité post-obligatoire ? </a:t>
            </a:r>
            <a:r>
              <a:rPr lang="fr-FR" dirty="0" smtClean="0">
                <a:latin typeface="Times New Roman" panose="02020603050405020304" pitchFamily="18" charset="0"/>
                <a:cs typeface="Times New Roman" panose="02020603050405020304" pitchFamily="18" charset="0"/>
              </a:rPr>
              <a:t>Le curriculum doit-il </a:t>
            </a:r>
            <a:r>
              <a:rPr lang="fr-FR" dirty="0">
                <a:latin typeface="Times New Roman" panose="02020603050405020304" pitchFamily="18" charset="0"/>
                <a:cs typeface="Times New Roman" panose="02020603050405020304" pitchFamily="18" charset="0"/>
              </a:rPr>
              <a:t>s’inscrire dans une logique d’escalier</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avec des gens « en avance », voire « surdoués » et d’autres « en retard » ? Quid des modèles disponibles (linéaires, </a:t>
            </a:r>
            <a:r>
              <a:rPr lang="fr-FR" dirty="0" err="1">
                <a:latin typeface="Times New Roman" panose="02020603050405020304" pitchFamily="18" charset="0"/>
                <a:cs typeface="Times New Roman" panose="02020603050405020304" pitchFamily="18" charset="0"/>
              </a:rPr>
              <a:t>spiralaires</a:t>
            </a:r>
            <a:r>
              <a:rPr lang="fr-FR" dirty="0">
                <a:latin typeface="Times New Roman" panose="02020603050405020304" pitchFamily="18" charset="0"/>
                <a:cs typeface="Times New Roman" panose="02020603050405020304" pitchFamily="18" charset="0"/>
              </a:rPr>
              <a:t>) ? Existerait-il une gestion du temps de la scolarité qui correspondrait à une optimisation des apprentissages </a:t>
            </a:r>
            <a:r>
              <a:rPr lang="fr-FR" dirty="0" smtClean="0">
                <a:latin typeface="Times New Roman" panose="02020603050405020304" pitchFamily="18" charset="0"/>
                <a:cs typeface="Times New Roman" panose="02020603050405020304" pitchFamily="18" charset="0"/>
              </a:rPr>
              <a:t>?</a:t>
            </a:r>
          </a:p>
          <a:p>
            <a:pPr marL="0" lvl="0" indent="0" algn="just">
              <a:lnSpc>
                <a:spcPct val="120000"/>
              </a:lnSpc>
              <a:spcBef>
                <a:spcPts val="0"/>
              </a:spcBef>
              <a:buNone/>
            </a:pPr>
            <a:endParaRPr lang="fr-FR" dirty="0">
              <a:latin typeface="Times New Roman" panose="02020603050405020304" pitchFamily="18" charset="0"/>
              <a:cs typeface="Times New Roman" panose="02020603050405020304" pitchFamily="18" charset="0"/>
            </a:endParaRPr>
          </a:p>
          <a:p>
            <a:pPr marL="0" lvl="0" indent="0" algn="just">
              <a:lnSpc>
                <a:spcPct val="120000"/>
              </a:lnSpc>
              <a:spcBef>
                <a:spcPts val="0"/>
              </a:spcBef>
              <a:buNone/>
            </a:pPr>
            <a:r>
              <a:rPr lang="fr-FR" dirty="0">
                <a:latin typeface="Times New Roman" panose="02020603050405020304" pitchFamily="18" charset="0"/>
                <a:cs typeface="Times New Roman" panose="02020603050405020304" pitchFamily="18" charset="0"/>
              </a:rPr>
              <a:t>Le regroupement des élèves par âge, avec unicité de </a:t>
            </a:r>
            <a:r>
              <a:rPr lang="fr-FR" dirty="0" smtClean="0">
                <a:latin typeface="Times New Roman" panose="02020603050405020304" pitchFamily="18" charset="0"/>
                <a:cs typeface="Times New Roman" panose="02020603050405020304" pitchFamily="18" charset="0"/>
              </a:rPr>
              <a:t>niveau ou le regroupement </a:t>
            </a:r>
            <a:r>
              <a:rPr lang="fr-FR" dirty="0">
                <a:latin typeface="Times New Roman" panose="02020603050405020304" pitchFamily="18" charset="0"/>
                <a:cs typeface="Times New Roman" panose="02020603050405020304" pitchFamily="18" charset="0"/>
              </a:rPr>
              <a:t>par niveaux de maîtrise ou affinités pour tel ou tel savoir ? La classe est-elle constituée d’élèves homogènes en concurrence ou bien est-elle une société où la recherche des savoirs favorise la mise en place de tutorats répondant à la valeur de fraternité </a:t>
            </a:r>
            <a:r>
              <a:rPr lang="fr-FR" dirty="0" smtClean="0">
                <a:latin typeface="Times New Roman" panose="02020603050405020304" pitchFamily="18" charset="0"/>
                <a:cs typeface="Times New Roman" panose="02020603050405020304" pitchFamily="18" charset="0"/>
              </a:rPr>
              <a:t>?</a:t>
            </a:r>
          </a:p>
          <a:p>
            <a:pPr marL="0" lvl="0" indent="0" algn="just">
              <a:lnSpc>
                <a:spcPct val="120000"/>
              </a:lnSpc>
              <a:spcBef>
                <a:spcPts val="0"/>
              </a:spcBef>
              <a:buNone/>
            </a:pPr>
            <a:endParaRPr lang="fr-FR" dirty="0">
              <a:latin typeface="Times New Roman" panose="02020603050405020304" pitchFamily="18" charset="0"/>
              <a:cs typeface="Times New Roman" panose="02020603050405020304" pitchFamily="18" charset="0"/>
            </a:endParaRPr>
          </a:p>
          <a:p>
            <a:pPr marL="0" lvl="0" indent="0" algn="just">
              <a:lnSpc>
                <a:spcPct val="120000"/>
              </a:lnSpc>
              <a:spcBef>
                <a:spcPts val="0"/>
              </a:spcBef>
              <a:buNone/>
            </a:pPr>
            <a:r>
              <a:rPr lang="fr-FR" dirty="0">
                <a:latin typeface="Times New Roman" panose="02020603050405020304" pitchFamily="18" charset="0"/>
                <a:cs typeface="Times New Roman" panose="02020603050405020304" pitchFamily="18" charset="0"/>
              </a:rPr>
              <a:t>Les diverses évaluations des élèves, dans le cadre de la classe ou </a:t>
            </a:r>
            <a:r>
              <a:rPr lang="fr-FR" dirty="0" smtClean="0">
                <a:latin typeface="Times New Roman" panose="02020603050405020304" pitchFamily="18" charset="0"/>
                <a:cs typeface="Times New Roman" panose="02020603050405020304" pitchFamily="18" charset="0"/>
              </a:rPr>
              <a:t>de l’examen :</a:t>
            </a:r>
            <a:endParaRPr lang="fr-FR" dirty="0">
              <a:latin typeface="Times New Roman" panose="02020603050405020304" pitchFamily="18" charset="0"/>
              <a:cs typeface="Times New Roman" panose="02020603050405020304" pitchFamily="18" charset="0"/>
            </a:endParaRPr>
          </a:p>
          <a:p>
            <a:pPr marL="914400" lvl="2" indent="0" algn="just">
              <a:lnSpc>
                <a:spcPct val="120000"/>
              </a:lnSpc>
              <a:spcBef>
                <a:spcPts val="0"/>
              </a:spcBef>
              <a:buNone/>
            </a:pPr>
            <a:r>
              <a:rPr lang="fr-FR" sz="2300" dirty="0">
                <a:latin typeface="Times New Roman" panose="02020603050405020304" pitchFamily="18" charset="0"/>
                <a:cs typeface="Times New Roman" panose="02020603050405020304" pitchFamily="18" charset="0"/>
              </a:rPr>
              <a:t>Quels modes d’évaluation (fréquence, style ; compétition plus ou moins exacerbée, </a:t>
            </a:r>
            <a:r>
              <a:rPr lang="fr-FR" sz="2300" dirty="0" err="1">
                <a:latin typeface="Times New Roman" panose="02020603050405020304" pitchFamily="18" charset="0"/>
                <a:cs typeface="Times New Roman" panose="02020603050405020304" pitchFamily="18" charset="0"/>
              </a:rPr>
              <a:t>etc</a:t>
            </a:r>
            <a:r>
              <a:rPr lang="fr-FR" sz="2300" dirty="0">
                <a:latin typeface="Times New Roman" panose="02020603050405020304" pitchFamily="18" charset="0"/>
                <a:cs typeface="Times New Roman" panose="02020603050405020304" pitchFamily="18" charset="0"/>
              </a:rPr>
              <a:t>) adaptés aux finalités du curriculum ?</a:t>
            </a:r>
          </a:p>
          <a:p>
            <a:pPr marL="914400" lvl="2" indent="0" algn="just">
              <a:lnSpc>
                <a:spcPct val="120000"/>
              </a:lnSpc>
              <a:spcBef>
                <a:spcPts val="0"/>
              </a:spcBef>
              <a:buNone/>
            </a:pPr>
            <a:r>
              <a:rPr lang="fr-FR" sz="2300" dirty="0">
                <a:latin typeface="Times New Roman" panose="02020603050405020304" pitchFamily="18" charset="0"/>
                <a:cs typeface="Times New Roman" panose="02020603050405020304" pitchFamily="18" charset="0"/>
              </a:rPr>
              <a:t>Quels objets évalués (savoirs déclaratifs, compétences </a:t>
            </a:r>
            <a:r>
              <a:rPr lang="fr-FR" sz="2300" dirty="0" err="1">
                <a:latin typeface="Times New Roman" panose="02020603050405020304" pitchFamily="18" charset="0"/>
                <a:cs typeface="Times New Roman" panose="02020603050405020304" pitchFamily="18" charset="0"/>
              </a:rPr>
              <a:t>etc</a:t>
            </a:r>
            <a:r>
              <a:rPr lang="fr-FR" sz="2300" dirty="0">
                <a:latin typeface="Times New Roman" panose="02020603050405020304" pitchFamily="18" charset="0"/>
                <a:cs typeface="Times New Roman" panose="02020603050405020304" pitchFamily="18" charset="0"/>
              </a:rPr>
              <a:t>) ?</a:t>
            </a:r>
          </a:p>
          <a:p>
            <a:pPr marL="914400" lvl="2" indent="0" algn="just">
              <a:lnSpc>
                <a:spcPct val="120000"/>
              </a:lnSpc>
              <a:spcBef>
                <a:spcPts val="0"/>
              </a:spcBef>
              <a:buNone/>
            </a:pPr>
            <a:r>
              <a:rPr lang="fr-FR" sz="2300" dirty="0">
                <a:latin typeface="Times New Roman" panose="02020603050405020304" pitchFamily="18" charset="0"/>
                <a:cs typeface="Times New Roman" panose="02020603050405020304" pitchFamily="18" charset="0"/>
              </a:rPr>
              <a:t>Quels modes de notation (libre, avec des barèmes, avec des niveaux seuils, avec des calculs de moyennes, avec des standards ?) ?</a:t>
            </a:r>
          </a:p>
          <a:p>
            <a:pPr marL="0" indent="0" algn="just">
              <a:lnSpc>
                <a:spcPct val="120000"/>
              </a:lnSpc>
              <a:spcBef>
                <a:spcPts val="0"/>
              </a:spcBef>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5788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Approche 6</a:t>
            </a:r>
            <a:endParaRPr lang="fr-FR" dirty="0"/>
          </a:p>
        </p:txBody>
      </p:sp>
      <p:sp>
        <p:nvSpPr>
          <p:cNvPr id="4" name="Espace réservé du contenu 3" descr="Niveau de hiérarchie 2 Article 6">
            <a:extLst>
              <a:ext uri="{FF2B5EF4-FFF2-40B4-BE49-F238E27FC236}">
                <a16:creationId xmlns:a16="http://schemas.microsoft.com/office/drawing/2014/main" id="{F8066417-8A57-4907-85EC-A2494CB96202}"/>
              </a:ext>
            </a:extLst>
          </p:cNvPr>
          <p:cNvSpPr>
            <a:spLocks noGrp="1"/>
          </p:cNvSpPr>
          <p:nvPr>
            <p:ph idx="1"/>
          </p:nvPr>
        </p:nvSpPr>
        <p:spPr>
          <a:xfrm>
            <a:off x="1016620" y="1781021"/>
            <a:ext cx="4458629" cy="4351338"/>
          </a:xfrm>
          <a:prstGeom prst="rect">
            <a:avLst/>
          </a:prstGeom>
          <a:solidFill>
            <a:srgbClr val="0070C0"/>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lvl="0" indent="0" algn="ctr" defTabSz="577850" rtl="0">
              <a:lnSpc>
                <a:spcPct val="90000"/>
              </a:lnSpc>
              <a:spcBef>
                <a:spcPct val="0"/>
              </a:spcBef>
              <a:spcAft>
                <a:spcPct val="35000"/>
              </a:spcAft>
              <a:buNone/>
            </a:pPr>
            <a:r>
              <a:rPr lang="fr-FR" sz="4000" b="1" kern="1200" dirty="0" smtClean="0">
                <a:solidFill>
                  <a:schemeClr val="bg1"/>
                </a:solidFill>
                <a:latin typeface="+mj-lt"/>
                <a:ea typeface="+mn-ea"/>
                <a:cs typeface="+mn-cs"/>
              </a:rPr>
              <a:t>Les enseignants et le curriculum</a:t>
            </a:r>
            <a:endParaRPr lang="fr-FR" sz="4000" b="0" kern="1200" dirty="0">
              <a:solidFill>
                <a:schemeClr val="bg1"/>
              </a:solidFill>
              <a:ea typeface="+mn-ea"/>
              <a:cs typeface="+mn-cs"/>
            </a:endParaRPr>
          </a:p>
        </p:txBody>
      </p:sp>
    </p:spTree>
    <p:extLst>
      <p:ext uri="{BB962C8B-B14F-4D97-AF65-F5344CB8AC3E}">
        <p14:creationId xmlns:p14="http://schemas.microsoft.com/office/powerpoint/2010/main" val="31327692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4000" dirty="0"/>
              <a:t>Les ordres d’enseignement</a:t>
            </a:r>
          </a:p>
          <a:p>
            <a:pPr marL="0" indent="0">
              <a:buNone/>
            </a:pPr>
            <a:r>
              <a:rPr lang="fr-FR" sz="4000" dirty="0"/>
              <a:t>Les disciplines « naturelles »</a:t>
            </a:r>
          </a:p>
          <a:p>
            <a:pPr marL="0" indent="0">
              <a:buNone/>
            </a:pPr>
            <a:r>
              <a:rPr lang="fr-FR" sz="4000" dirty="0"/>
              <a:t>Mérite et externalisation des responsabilités</a:t>
            </a:r>
          </a:p>
        </p:txBody>
      </p:sp>
    </p:spTree>
    <p:extLst>
      <p:ext uri="{BB962C8B-B14F-4D97-AF65-F5344CB8AC3E}">
        <p14:creationId xmlns:p14="http://schemas.microsoft.com/office/powerpoint/2010/main" val="424511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ontre l'école injust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21834" y="759655"/>
            <a:ext cx="3424612" cy="5417308"/>
          </a:xfrm>
          <a:prstGeom prst="rect">
            <a:avLst/>
          </a:prstGeom>
          <a:noFill/>
          <a:ln>
            <a:noFill/>
          </a:ln>
        </p:spPr>
      </p:pic>
    </p:spTree>
    <p:extLst>
      <p:ext uri="{BB962C8B-B14F-4D97-AF65-F5344CB8AC3E}">
        <p14:creationId xmlns:p14="http://schemas.microsoft.com/office/powerpoint/2010/main" val="7548988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60872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nesco.fr/wp-content/uploads/2016/09/Frise_PISA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1805" y="1338146"/>
            <a:ext cx="11162371" cy="497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576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cnesco.fr/wp-content/uploads/2016/09/Evolution_inegalites_lectur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4829" y="1182029"/>
            <a:ext cx="10772077" cy="449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461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650380" y="959005"/>
            <a:ext cx="8987883" cy="5229109"/>
          </a:xfrm>
          <a:prstGeom prst="rect">
            <a:avLst/>
          </a:prstGeom>
        </p:spPr>
      </p:pic>
    </p:spTree>
    <p:extLst>
      <p:ext uri="{BB962C8B-B14F-4D97-AF65-F5344CB8AC3E}">
        <p14:creationId xmlns:p14="http://schemas.microsoft.com/office/powerpoint/2010/main" val="1859264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68712"/>
            <a:ext cx="10515600" cy="5608251"/>
          </a:xfrm>
        </p:spPr>
        <p:txBody>
          <a:bodyPr>
            <a:normAutofit fontScale="77500" lnSpcReduction="20000"/>
          </a:bodyPr>
          <a:lstStyle/>
          <a:p>
            <a:pPr marL="0" indent="0" algn="just">
              <a:lnSpc>
                <a:spcPct val="120000"/>
              </a:lnSpc>
              <a:spcBef>
                <a:spcPts val="0"/>
              </a:spcBef>
              <a:buNone/>
            </a:pPr>
            <a:r>
              <a:rPr lang="fr-FR" dirty="0">
                <a:latin typeface="Times New Roman" panose="02020603050405020304" pitchFamily="18" charset="0"/>
                <a:cs typeface="Times New Roman" panose="02020603050405020304" pitchFamily="18" charset="0"/>
              </a:rPr>
              <a:t>Les années 1985 – 1995, marquées par un doublement de l'accès au baccalauréat, ont constitué une </a:t>
            </a:r>
            <a:r>
              <a:rPr lang="fr-FR" i="1" dirty="0">
                <a:latin typeface="Times New Roman" panose="02020603050405020304" pitchFamily="18" charset="0"/>
                <a:cs typeface="Times New Roman" panose="02020603050405020304" pitchFamily="18" charset="0"/>
              </a:rPr>
              <a:t>décade glorieuse</a:t>
            </a:r>
            <a:r>
              <a:rPr lang="fr-FR" dirty="0">
                <a:latin typeface="Times New Roman" panose="02020603050405020304" pitchFamily="18" charset="0"/>
                <a:cs typeface="Times New Roman" panose="02020603050405020304" pitchFamily="18" charset="0"/>
              </a:rPr>
              <a:t>. La croissance numérique de l'accès au bac et à l'enseignement supérieur a parfois été assimilée à une démocratisation de l'enseignement. Les analyses par filières, à la fois au niveau du baccalauréat et de l'enseignement supérieur, débouchent sur un tout autre constat : les catégories populaires ont progressé plus souvent dans les filières de relégation dont les diplômes ont des rendements professionnels plus faibles. La décennie 2000, marquée par une stagnation du taux de scolarisation, constitue une </a:t>
            </a:r>
            <a:r>
              <a:rPr lang="fr-FR" i="1" dirty="0">
                <a:latin typeface="Times New Roman" panose="02020603050405020304" pitchFamily="18" charset="0"/>
                <a:cs typeface="Times New Roman" panose="02020603050405020304" pitchFamily="18" charset="0"/>
              </a:rPr>
              <a:t>décennie d’inégalités</a:t>
            </a:r>
            <a:r>
              <a:rPr lang="fr-FR" dirty="0">
                <a:latin typeface="Times New Roman" panose="02020603050405020304" pitchFamily="18" charset="0"/>
                <a:cs typeface="Times New Roman" panose="02020603050405020304" pitchFamily="18" charset="0"/>
              </a:rPr>
              <a:t> : les élèves faibles sont devenus plus faibles et les écarts de compétences avec les meilleurs élèves se sont creusés. Ces élèves sont scolarisés aussi, de plus en plus souvent, dans des établissements séparés, et cette ségrégation, à la fois scolaire et sociale - les recherches nationales et internationales le montrent bien - augmente l'inégalité des chances. Cette décennie d'inégalités constitue un échec des politiques éducatives mises en œuvre qui ont globalement favorisé des phénomènes d'</a:t>
            </a:r>
            <a:r>
              <a:rPr lang="fr-FR" dirty="0" err="1">
                <a:latin typeface="Times New Roman" panose="02020603050405020304" pitchFamily="18" charset="0"/>
                <a:cs typeface="Times New Roman" panose="02020603050405020304" pitchFamily="18" charset="0"/>
              </a:rPr>
              <a:t>élitisation</a:t>
            </a:r>
            <a:r>
              <a:rPr lang="fr-FR" dirty="0">
                <a:latin typeface="Times New Roman" panose="02020603050405020304" pitchFamily="18" charset="0"/>
                <a:cs typeface="Times New Roman" panose="02020603050405020304" pitchFamily="18" charset="0"/>
              </a:rPr>
              <a:t> de l'école française. </a:t>
            </a:r>
          </a:p>
          <a:p>
            <a:endParaRPr lang="fr-FR" dirty="0"/>
          </a:p>
          <a:p>
            <a:pPr marL="0" indent="0">
              <a:buNone/>
            </a:pPr>
            <a:r>
              <a:rPr lang="fr-FR" sz="2200" dirty="0"/>
              <a:t>Pierre Merle « Démocratisation ». </a:t>
            </a:r>
            <a:r>
              <a:rPr lang="fr-FR" sz="2200" i="1" dirty="0"/>
              <a:t>Dictionnaire de l’éducation</a:t>
            </a:r>
            <a:r>
              <a:rPr lang="fr-FR" sz="2200" dirty="0"/>
              <a:t>, PUF.</a:t>
            </a:r>
          </a:p>
        </p:txBody>
      </p:sp>
    </p:spTree>
    <p:extLst>
      <p:ext uri="{BB962C8B-B14F-4D97-AF65-F5344CB8AC3E}">
        <p14:creationId xmlns:p14="http://schemas.microsoft.com/office/powerpoint/2010/main" val="4144861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5400" dirty="0"/>
              <a:t>Inégalités et savoirs</a:t>
            </a:r>
          </a:p>
        </p:txBody>
      </p:sp>
    </p:spTree>
    <p:extLst>
      <p:ext uri="{BB962C8B-B14F-4D97-AF65-F5344CB8AC3E}">
        <p14:creationId xmlns:p14="http://schemas.microsoft.com/office/powerpoint/2010/main" val="693451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https://curriculum.hypotheses.org/427</a:t>
            </a:r>
          </a:p>
        </p:txBody>
      </p:sp>
      <p:sp>
        <p:nvSpPr>
          <p:cNvPr id="3" name="Espace réservé du contenu 2"/>
          <p:cNvSpPr>
            <a:spLocks noGrp="1"/>
          </p:cNvSpPr>
          <p:nvPr>
            <p:ph idx="1"/>
          </p:nvPr>
        </p:nvSpPr>
        <p:spPr/>
        <p:txBody>
          <a:bodyPr/>
          <a:lstStyle/>
          <a:p>
            <a:pPr marL="0" indent="0" algn="just">
              <a:buNone/>
            </a:pPr>
            <a:r>
              <a:rPr lang="fr-FR" b="1" dirty="0"/>
              <a:t>Pourquoi un comité d’interpellation du </a:t>
            </a:r>
            <a:r>
              <a:rPr lang="fr-FR" b="1" dirty="0" smtClean="0"/>
              <a:t>curriculum </a:t>
            </a:r>
            <a:r>
              <a:rPr lang="fr-FR" b="1" dirty="0"/>
              <a:t>français (CICUR) ? </a:t>
            </a:r>
          </a:p>
          <a:p>
            <a:pPr marL="0" indent="0" algn="just">
              <a:buNone/>
            </a:pPr>
            <a:r>
              <a:rPr lang="fr-FR" sz="3600" dirty="0"/>
              <a:t>Les personnes qui se sont assemblées pour produire ce manifeste ont conscience d’aborder une question qui, dans sa globalité, n’est pas posée dans le débat ordinaire sur l’éducation, ni au plan politique, ni par les praticiens, ni par les citoyens, ni même souvent par les chercheurs : </a:t>
            </a:r>
            <a:r>
              <a:rPr lang="fr-FR" sz="3600" i="1" dirty="0"/>
              <a:t>celle des contenus scolaires et de ce que l’école est censée enseigner et faire apprendre.</a:t>
            </a:r>
            <a:endParaRPr lang="fr-FR" sz="3600" dirty="0"/>
          </a:p>
        </p:txBody>
      </p:sp>
    </p:spTree>
    <p:extLst>
      <p:ext uri="{BB962C8B-B14F-4D97-AF65-F5344CB8AC3E}">
        <p14:creationId xmlns:p14="http://schemas.microsoft.com/office/powerpoint/2010/main" val="1231209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1886</Words>
  <Application>Microsoft Office PowerPoint</Application>
  <PresentationFormat>Grand écran</PresentationFormat>
  <Paragraphs>92</Paragraphs>
  <Slides>38</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38</vt:i4>
      </vt:variant>
    </vt:vector>
  </HeadingPairs>
  <TitlesOfParts>
    <vt:vector size="43" baseType="lpstr">
      <vt:lpstr>Arial</vt:lpstr>
      <vt:lpstr>Calibri</vt:lpstr>
      <vt:lpstr>Calibri Light</vt:lpstr>
      <vt:lpstr>Times New Roman</vt:lpstr>
      <vt:lpstr>Thème Office</vt:lpstr>
      <vt:lpstr>Présentation PowerPoint</vt:lpstr>
      <vt:lpstr>Présentation PowerPoint</vt:lpstr>
      <vt:lpstr>Enquête PISA Https://www.cnesco.fr/inegalites-sociales/inegalites-de-resultats/</vt:lpstr>
      <vt:lpstr>Présentation PowerPoint</vt:lpstr>
      <vt:lpstr>Présentation PowerPoint</vt:lpstr>
      <vt:lpstr>Présentation PowerPoint</vt:lpstr>
      <vt:lpstr>Présentation PowerPoint</vt:lpstr>
      <vt:lpstr>Présentation PowerPoint</vt:lpstr>
      <vt:lpstr>https://curriculum.hypotheses.org/427</vt:lpstr>
      <vt:lpstr>Philippe Champy et Roger-François Gauthier Contre l’école injuste ESF</vt:lpstr>
      <vt:lpstr>3 convictions et 6 approches </vt:lpstr>
      <vt:lpstr>https://www.slate.fr/story/223170/travail-jeunes-diplomes-generation-y-enquete-et-maintenant-covid-salaires-teletravail-epanouissement </vt:lpstr>
      <vt:lpstr>https://www.alternatives-economiques.fr/franck-aggeri/jeunes-diplomes-veulent-un-travail-sens/00103432</vt:lpstr>
      <vt:lpstr>Des appels à « bifurquer »</vt:lpstr>
      <vt:lpstr>Permettre des trajectoires variées et d’égale dignité</vt:lpstr>
      <vt:lpstr>Développer le faire dans les apprentissages</vt:lpstr>
      <vt:lpstr>Comprendre la continuité ou la discontinuité entre les univers de sens scolaire et non scolaire</vt:lpstr>
      <vt:lpstr>Présentation PowerPoint</vt:lpstr>
      <vt:lpstr>Présentation PowerPoint</vt:lpstr>
      <vt:lpstr>Présentation PowerPoint</vt:lpstr>
      <vt:lpstr> </vt:lpstr>
      <vt:lpstr>Jalon ‘’Sciences expérimentales et curriculum’’</vt:lpstr>
      <vt:lpstr>Présentation PowerPoint</vt:lpstr>
      <vt:lpstr>Le curriculum</vt:lpstr>
      <vt:lpstr>6 approches du CICUR</vt:lpstr>
      <vt:lpstr>Approche 1</vt:lpstr>
      <vt:lpstr>Approche 2</vt:lpstr>
      <vt:lpstr>Présentation PowerPoint</vt:lpstr>
      <vt:lpstr>Approche 3</vt:lpstr>
      <vt:lpstr>Présentation PowerPoint</vt:lpstr>
      <vt:lpstr>Approche 4</vt:lpstr>
      <vt:lpstr>Présentation PowerPoint</vt:lpstr>
      <vt:lpstr>Approche 5</vt:lpstr>
      <vt:lpstr>Présentation PowerPoint</vt:lpstr>
      <vt:lpstr>Approche 6</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Lecteur</dc:creator>
  <cp:lastModifiedBy>HP</cp:lastModifiedBy>
  <cp:revision>23</cp:revision>
  <dcterms:created xsi:type="dcterms:W3CDTF">2022-10-29T09:05:21Z</dcterms:created>
  <dcterms:modified xsi:type="dcterms:W3CDTF">2022-10-31T15:05:50Z</dcterms:modified>
</cp:coreProperties>
</file>